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0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7" r:id="rId3"/>
    <p:sldId id="271" r:id="rId4"/>
    <p:sldId id="272" r:id="rId5"/>
    <p:sldId id="257" r:id="rId6"/>
    <p:sldId id="275" r:id="rId7"/>
    <p:sldId id="259" r:id="rId8"/>
    <p:sldId id="260" r:id="rId9"/>
    <p:sldId id="265" r:id="rId10"/>
    <p:sldId id="262" r:id="rId11"/>
    <p:sldId id="279" r:id="rId12"/>
    <p:sldId id="278" r:id="rId13"/>
    <p:sldId id="256" r:id="rId14"/>
    <p:sldId id="267" r:id="rId15"/>
    <p:sldId id="266" r:id="rId16"/>
    <p:sldId id="263" r:id="rId17"/>
    <p:sldId id="269" r:id="rId18"/>
    <p:sldId id="270" r:id="rId19"/>
    <p:sldId id="273" r:id="rId20"/>
    <p:sldId id="274" r:id="rId21"/>
    <p:sldId id="264" r:id="rId22"/>
    <p:sldId id="276" r:id="rId23"/>
    <p:sldId id="26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286"/>
    <a:srgbClr val="685DE8"/>
    <a:srgbClr val="D6E9F4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94697"/>
  </p:normalViewPr>
  <p:slideViewPr>
    <p:cSldViewPr snapToGrid="0">
      <p:cViewPr>
        <p:scale>
          <a:sx n="110" d="100"/>
          <a:sy n="110" d="100"/>
        </p:scale>
        <p:origin x="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EB24C-E730-CA42-9E32-C5A52E2B6D29}" type="doc">
      <dgm:prSet loTypeId="urn:microsoft.com/office/officeart/2005/8/layout/list1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de-DE"/>
        </a:p>
      </dgm:t>
    </dgm:pt>
    <dgm:pt modelId="{A805F572-01FF-ED49-B6BB-68E31F2C2F1D}">
      <dgm:prSet custT="1"/>
      <dgm:spPr/>
      <dgm:t>
        <a:bodyPr/>
        <a:lstStyle/>
        <a:p>
          <a:r>
            <a: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1: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lower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grade and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condition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cheaper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</a:t>
          </a:r>
          <a:endParaRPr lang="de-DE" sz="2000" b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520E8C-F183-F64B-83A4-7852458A5EB4}" type="parTrans" cxnId="{5C5A8DF4-2F28-D749-B0C9-599F8C668F14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B9403B-159A-114A-9B16-AA319E79D419}" type="sibTrans" cxnId="{5C5A8DF4-2F28-D749-B0C9-599F8C668F14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424B2B-4C2B-8A49-A993-3DD5E816225B}">
      <dgm:prSet custT="1"/>
      <dgm:spPr/>
      <dgm:t>
        <a:bodyPr/>
        <a:lstStyle/>
        <a:p>
          <a:r>
            <a: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2: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accumulated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in a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specific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council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district</a:t>
          </a:r>
          <a:endParaRPr lang="de-DE" sz="2000" b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10CBF6-6EAB-A74D-9D23-08517874FD61}" type="parTrans" cxnId="{8152226C-DA3E-9C40-92D2-134D254DE5EC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F48B4F-4D7A-8945-9702-47A04531B957}" type="sibTrans" cxnId="{8152226C-DA3E-9C40-92D2-134D254DE5EC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22380-D5BB-0B44-A9CF-C3570F32005F}">
      <dgm:prSet custT="1"/>
      <dgm:spPr/>
      <dgm:t>
        <a:bodyPr anchor="ctr"/>
        <a:lstStyle/>
        <a:p>
          <a:pPr algn="l"/>
          <a:r>
            <a: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3: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at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waterfront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more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expensive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compared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to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without</a:t>
          </a:r>
          <a:r>
            <a:rPr lang="de-DE" sz="2000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de-DE" sz="2000" b="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waterfront</a:t>
          </a:r>
          <a:endParaRPr lang="de-DE" sz="2000" b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C0815B-D9BE-524C-904B-9A84A1235D3C}" type="parTrans" cxnId="{8A11E002-5FA1-9148-BD7C-CD91BECFBF02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D3E0F0-E932-8E4E-AD20-701F67ED36CC}" type="sibTrans" cxnId="{8A11E002-5FA1-9148-BD7C-CD91BECFBF02}">
      <dgm:prSet/>
      <dgm:spPr/>
      <dgm:t>
        <a:bodyPr/>
        <a:lstStyle/>
        <a:p>
          <a:endParaRPr lang="de-DE" sz="200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DD9092-EC9B-1441-B9F8-129B4A95E0B6}" type="pres">
      <dgm:prSet presAssocID="{0CDEB24C-E730-CA42-9E32-C5A52E2B6D29}" presName="linear" presStyleCnt="0">
        <dgm:presLayoutVars>
          <dgm:dir/>
          <dgm:animLvl val="lvl"/>
          <dgm:resizeHandles val="exact"/>
        </dgm:presLayoutVars>
      </dgm:prSet>
      <dgm:spPr/>
    </dgm:pt>
    <dgm:pt modelId="{D94036F2-0D02-8748-88AC-F08572650C70}" type="pres">
      <dgm:prSet presAssocID="{A805F572-01FF-ED49-B6BB-68E31F2C2F1D}" presName="parentLin" presStyleCnt="0"/>
      <dgm:spPr/>
    </dgm:pt>
    <dgm:pt modelId="{FAF272FC-7A81-C144-8FA5-EBB2990515DC}" type="pres">
      <dgm:prSet presAssocID="{A805F572-01FF-ED49-B6BB-68E31F2C2F1D}" presName="parentLeftMargin" presStyleLbl="node1" presStyleIdx="0" presStyleCnt="3"/>
      <dgm:spPr/>
    </dgm:pt>
    <dgm:pt modelId="{FDC20071-6553-784A-AC53-3F67911A338E}" type="pres">
      <dgm:prSet presAssocID="{A805F572-01FF-ED49-B6BB-68E31F2C2F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767821-DAB4-E24C-9262-CCE4856DC799}" type="pres">
      <dgm:prSet presAssocID="{A805F572-01FF-ED49-B6BB-68E31F2C2F1D}" presName="negativeSpace" presStyleCnt="0"/>
      <dgm:spPr/>
    </dgm:pt>
    <dgm:pt modelId="{33EC89A9-C3E6-FE4F-AF83-2BF753A9E868}" type="pres">
      <dgm:prSet presAssocID="{A805F572-01FF-ED49-B6BB-68E31F2C2F1D}" presName="childText" presStyleLbl="conFgAcc1" presStyleIdx="0" presStyleCnt="3">
        <dgm:presLayoutVars>
          <dgm:bulletEnabled val="1"/>
        </dgm:presLayoutVars>
      </dgm:prSet>
      <dgm:spPr/>
    </dgm:pt>
    <dgm:pt modelId="{EEC05563-F9DB-9144-A17A-628BEEA37B50}" type="pres">
      <dgm:prSet presAssocID="{84B9403B-159A-114A-9B16-AA319E79D419}" presName="spaceBetweenRectangles" presStyleCnt="0"/>
      <dgm:spPr/>
    </dgm:pt>
    <dgm:pt modelId="{A51EE1C3-AEDB-6E4D-8A77-E651E05A90C7}" type="pres">
      <dgm:prSet presAssocID="{59424B2B-4C2B-8A49-A993-3DD5E816225B}" presName="parentLin" presStyleCnt="0"/>
      <dgm:spPr/>
    </dgm:pt>
    <dgm:pt modelId="{8520093B-C8A6-634A-8FC3-69F6E8F2C20C}" type="pres">
      <dgm:prSet presAssocID="{59424B2B-4C2B-8A49-A993-3DD5E816225B}" presName="parentLeftMargin" presStyleLbl="node1" presStyleIdx="0" presStyleCnt="3"/>
      <dgm:spPr/>
    </dgm:pt>
    <dgm:pt modelId="{9F145E15-C8E3-B34C-8BF2-6D05564A6E1D}" type="pres">
      <dgm:prSet presAssocID="{59424B2B-4C2B-8A49-A993-3DD5E81622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C929AA3-2539-CA41-B7DE-D407398919C7}" type="pres">
      <dgm:prSet presAssocID="{59424B2B-4C2B-8A49-A993-3DD5E816225B}" presName="negativeSpace" presStyleCnt="0"/>
      <dgm:spPr/>
    </dgm:pt>
    <dgm:pt modelId="{FBD0FA40-3F1B-2C47-B2C0-E38C38CD907D}" type="pres">
      <dgm:prSet presAssocID="{59424B2B-4C2B-8A49-A993-3DD5E816225B}" presName="childText" presStyleLbl="conFgAcc1" presStyleIdx="1" presStyleCnt="3">
        <dgm:presLayoutVars>
          <dgm:bulletEnabled val="1"/>
        </dgm:presLayoutVars>
      </dgm:prSet>
      <dgm:spPr/>
    </dgm:pt>
    <dgm:pt modelId="{286AEB05-2FAF-A344-B641-286D3D0230B4}" type="pres">
      <dgm:prSet presAssocID="{6EF48B4F-4D7A-8945-9702-47A04531B957}" presName="spaceBetweenRectangles" presStyleCnt="0"/>
      <dgm:spPr/>
    </dgm:pt>
    <dgm:pt modelId="{52D0824D-511A-4C48-84A9-39A990A397AC}" type="pres">
      <dgm:prSet presAssocID="{3A222380-D5BB-0B44-A9CF-C3570F32005F}" presName="parentLin" presStyleCnt="0"/>
      <dgm:spPr/>
    </dgm:pt>
    <dgm:pt modelId="{AEC4BE54-9C5D-6A4B-B92E-582B8F18C875}" type="pres">
      <dgm:prSet presAssocID="{3A222380-D5BB-0B44-A9CF-C3570F32005F}" presName="parentLeftMargin" presStyleLbl="node1" presStyleIdx="1" presStyleCnt="3"/>
      <dgm:spPr/>
    </dgm:pt>
    <dgm:pt modelId="{C48A5B63-D1E8-E942-AE00-7587CF1A465D}" type="pres">
      <dgm:prSet presAssocID="{3A222380-D5BB-0B44-A9CF-C3570F32005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F1D7FC2-F521-B14A-BB0E-7DCD54929B0E}" type="pres">
      <dgm:prSet presAssocID="{3A222380-D5BB-0B44-A9CF-C3570F32005F}" presName="negativeSpace" presStyleCnt="0"/>
      <dgm:spPr/>
    </dgm:pt>
    <dgm:pt modelId="{631966DA-7071-B84C-9E1F-7F795C356E5A}" type="pres">
      <dgm:prSet presAssocID="{3A222380-D5BB-0B44-A9CF-C3570F32005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A11E002-5FA1-9148-BD7C-CD91BECFBF02}" srcId="{0CDEB24C-E730-CA42-9E32-C5A52E2B6D29}" destId="{3A222380-D5BB-0B44-A9CF-C3570F32005F}" srcOrd="2" destOrd="0" parTransId="{FFC0815B-D9BE-524C-904B-9A84A1235D3C}" sibTransId="{67D3E0F0-E932-8E4E-AD20-701F67ED36CC}"/>
    <dgm:cxn modelId="{65F16120-A5CA-9B45-BA87-C70BBF72F89E}" type="presOf" srcId="{3A222380-D5BB-0B44-A9CF-C3570F32005F}" destId="{AEC4BE54-9C5D-6A4B-B92E-582B8F18C875}" srcOrd="0" destOrd="0" presId="urn:microsoft.com/office/officeart/2005/8/layout/list1"/>
    <dgm:cxn modelId="{3EA62F2E-801A-E748-A83D-E17F7E3AB79F}" type="presOf" srcId="{59424B2B-4C2B-8A49-A993-3DD5E816225B}" destId="{8520093B-C8A6-634A-8FC3-69F6E8F2C20C}" srcOrd="0" destOrd="0" presId="urn:microsoft.com/office/officeart/2005/8/layout/list1"/>
    <dgm:cxn modelId="{9556E848-9378-814E-A884-8B35C0389BC3}" type="presOf" srcId="{A805F572-01FF-ED49-B6BB-68E31F2C2F1D}" destId="{FDC20071-6553-784A-AC53-3F67911A338E}" srcOrd="1" destOrd="0" presId="urn:microsoft.com/office/officeart/2005/8/layout/list1"/>
    <dgm:cxn modelId="{8152226C-DA3E-9C40-92D2-134D254DE5EC}" srcId="{0CDEB24C-E730-CA42-9E32-C5A52E2B6D29}" destId="{59424B2B-4C2B-8A49-A993-3DD5E816225B}" srcOrd="1" destOrd="0" parTransId="{AD10CBF6-6EAB-A74D-9D23-08517874FD61}" sibTransId="{6EF48B4F-4D7A-8945-9702-47A04531B957}"/>
    <dgm:cxn modelId="{AB215595-1A29-5B4B-AE33-99CF4FC2A93D}" type="presOf" srcId="{A805F572-01FF-ED49-B6BB-68E31F2C2F1D}" destId="{FAF272FC-7A81-C144-8FA5-EBB2990515DC}" srcOrd="0" destOrd="0" presId="urn:microsoft.com/office/officeart/2005/8/layout/list1"/>
    <dgm:cxn modelId="{5A5EA5A4-A3A2-9C46-936D-5BEC733446FC}" type="presOf" srcId="{3A222380-D5BB-0B44-A9CF-C3570F32005F}" destId="{C48A5B63-D1E8-E942-AE00-7587CF1A465D}" srcOrd="1" destOrd="0" presId="urn:microsoft.com/office/officeart/2005/8/layout/list1"/>
    <dgm:cxn modelId="{7A1C8EC7-9B02-F14C-820E-3599E7579CC7}" type="presOf" srcId="{0CDEB24C-E730-CA42-9E32-C5A52E2B6D29}" destId="{02DD9092-EC9B-1441-B9F8-129B4A95E0B6}" srcOrd="0" destOrd="0" presId="urn:microsoft.com/office/officeart/2005/8/layout/list1"/>
    <dgm:cxn modelId="{5C5A8DF4-2F28-D749-B0C9-599F8C668F14}" srcId="{0CDEB24C-E730-CA42-9E32-C5A52E2B6D29}" destId="{A805F572-01FF-ED49-B6BB-68E31F2C2F1D}" srcOrd="0" destOrd="0" parTransId="{8B520E8C-F183-F64B-83A4-7852458A5EB4}" sibTransId="{84B9403B-159A-114A-9B16-AA319E79D419}"/>
    <dgm:cxn modelId="{86491CF8-0213-6E46-A3DA-B7A279651DBB}" type="presOf" srcId="{59424B2B-4C2B-8A49-A993-3DD5E816225B}" destId="{9F145E15-C8E3-B34C-8BF2-6D05564A6E1D}" srcOrd="1" destOrd="0" presId="urn:microsoft.com/office/officeart/2005/8/layout/list1"/>
    <dgm:cxn modelId="{64FE033D-0129-5940-9BB1-1DAAF6A08129}" type="presParOf" srcId="{02DD9092-EC9B-1441-B9F8-129B4A95E0B6}" destId="{D94036F2-0D02-8748-88AC-F08572650C70}" srcOrd="0" destOrd="0" presId="urn:microsoft.com/office/officeart/2005/8/layout/list1"/>
    <dgm:cxn modelId="{A24C3CC4-7000-C94D-8C5E-B22CCD2E24B9}" type="presParOf" srcId="{D94036F2-0D02-8748-88AC-F08572650C70}" destId="{FAF272FC-7A81-C144-8FA5-EBB2990515DC}" srcOrd="0" destOrd="0" presId="urn:microsoft.com/office/officeart/2005/8/layout/list1"/>
    <dgm:cxn modelId="{5DDAC302-FAE1-A94A-89A1-D80134FAB08D}" type="presParOf" srcId="{D94036F2-0D02-8748-88AC-F08572650C70}" destId="{FDC20071-6553-784A-AC53-3F67911A338E}" srcOrd="1" destOrd="0" presId="urn:microsoft.com/office/officeart/2005/8/layout/list1"/>
    <dgm:cxn modelId="{11491017-5A6D-324B-9294-F5FC1E7F1433}" type="presParOf" srcId="{02DD9092-EC9B-1441-B9F8-129B4A95E0B6}" destId="{A8767821-DAB4-E24C-9262-CCE4856DC799}" srcOrd="1" destOrd="0" presId="urn:microsoft.com/office/officeart/2005/8/layout/list1"/>
    <dgm:cxn modelId="{A75F185A-1FA4-1D42-9CDB-FF8EA9A7F4E0}" type="presParOf" srcId="{02DD9092-EC9B-1441-B9F8-129B4A95E0B6}" destId="{33EC89A9-C3E6-FE4F-AF83-2BF753A9E868}" srcOrd="2" destOrd="0" presId="urn:microsoft.com/office/officeart/2005/8/layout/list1"/>
    <dgm:cxn modelId="{58116499-8E61-A643-A866-0E20D0D6DBEA}" type="presParOf" srcId="{02DD9092-EC9B-1441-B9F8-129B4A95E0B6}" destId="{EEC05563-F9DB-9144-A17A-628BEEA37B50}" srcOrd="3" destOrd="0" presId="urn:microsoft.com/office/officeart/2005/8/layout/list1"/>
    <dgm:cxn modelId="{D7D287E3-A99D-EB43-9B95-0B0D1F52A250}" type="presParOf" srcId="{02DD9092-EC9B-1441-B9F8-129B4A95E0B6}" destId="{A51EE1C3-AEDB-6E4D-8A77-E651E05A90C7}" srcOrd="4" destOrd="0" presId="urn:microsoft.com/office/officeart/2005/8/layout/list1"/>
    <dgm:cxn modelId="{5235A6BE-0576-064F-AAFE-D46B83B60FED}" type="presParOf" srcId="{A51EE1C3-AEDB-6E4D-8A77-E651E05A90C7}" destId="{8520093B-C8A6-634A-8FC3-69F6E8F2C20C}" srcOrd="0" destOrd="0" presId="urn:microsoft.com/office/officeart/2005/8/layout/list1"/>
    <dgm:cxn modelId="{16C9803E-A037-6D4A-8D0A-5A6B680B7CB5}" type="presParOf" srcId="{A51EE1C3-AEDB-6E4D-8A77-E651E05A90C7}" destId="{9F145E15-C8E3-B34C-8BF2-6D05564A6E1D}" srcOrd="1" destOrd="0" presId="urn:microsoft.com/office/officeart/2005/8/layout/list1"/>
    <dgm:cxn modelId="{EEC14A97-B3D7-6E4B-B5AF-6A9F4FC805AA}" type="presParOf" srcId="{02DD9092-EC9B-1441-B9F8-129B4A95E0B6}" destId="{2C929AA3-2539-CA41-B7DE-D407398919C7}" srcOrd="5" destOrd="0" presId="urn:microsoft.com/office/officeart/2005/8/layout/list1"/>
    <dgm:cxn modelId="{46BAE3F1-B033-4142-8B40-388DE9D9AC82}" type="presParOf" srcId="{02DD9092-EC9B-1441-B9F8-129B4A95E0B6}" destId="{FBD0FA40-3F1B-2C47-B2C0-E38C38CD907D}" srcOrd="6" destOrd="0" presId="urn:microsoft.com/office/officeart/2005/8/layout/list1"/>
    <dgm:cxn modelId="{BB0C12DC-AB92-2949-B2BE-93EE3ADA912B}" type="presParOf" srcId="{02DD9092-EC9B-1441-B9F8-129B4A95E0B6}" destId="{286AEB05-2FAF-A344-B641-286D3D0230B4}" srcOrd="7" destOrd="0" presId="urn:microsoft.com/office/officeart/2005/8/layout/list1"/>
    <dgm:cxn modelId="{48CD80D8-AA6B-E049-9B7C-D86AEB594D29}" type="presParOf" srcId="{02DD9092-EC9B-1441-B9F8-129B4A95E0B6}" destId="{52D0824D-511A-4C48-84A9-39A990A397AC}" srcOrd="8" destOrd="0" presId="urn:microsoft.com/office/officeart/2005/8/layout/list1"/>
    <dgm:cxn modelId="{D915B4F5-5993-3A4B-B41F-C32FE179ABFA}" type="presParOf" srcId="{52D0824D-511A-4C48-84A9-39A990A397AC}" destId="{AEC4BE54-9C5D-6A4B-B92E-582B8F18C875}" srcOrd="0" destOrd="0" presId="urn:microsoft.com/office/officeart/2005/8/layout/list1"/>
    <dgm:cxn modelId="{52F6927D-2D1E-2B4B-B087-88085E65D2F1}" type="presParOf" srcId="{52D0824D-511A-4C48-84A9-39A990A397AC}" destId="{C48A5B63-D1E8-E942-AE00-7587CF1A465D}" srcOrd="1" destOrd="0" presId="urn:microsoft.com/office/officeart/2005/8/layout/list1"/>
    <dgm:cxn modelId="{40CB953A-DC4D-6044-BF32-34ADDE4EBF2D}" type="presParOf" srcId="{02DD9092-EC9B-1441-B9F8-129B4A95E0B6}" destId="{9F1D7FC2-F521-B14A-BB0E-7DCD54929B0E}" srcOrd="9" destOrd="0" presId="urn:microsoft.com/office/officeart/2005/8/layout/list1"/>
    <dgm:cxn modelId="{EB40A4BC-3711-5246-84D7-712324C67864}" type="presParOf" srcId="{02DD9092-EC9B-1441-B9F8-129B4A95E0B6}" destId="{631966DA-7071-B84C-9E1F-7F795C356E5A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14B01-CF1F-C048-9D0E-86766DC063E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7F3BB-472B-A44A-B4B6-D2DDDF94819A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de-DE" sz="2000" b="1" dirty="0"/>
        </a:p>
        <a:p>
          <a:r>
            <a:rPr lang="de-DE" sz="3600" b="1" dirty="0" err="1">
              <a:solidFill>
                <a:schemeClr val="tx1"/>
              </a:solidFill>
            </a:rPr>
            <a:t>Exploratory</a:t>
          </a:r>
          <a:r>
            <a:rPr lang="de-DE" sz="3600" b="1" dirty="0">
              <a:solidFill>
                <a:schemeClr val="tx1"/>
              </a:solidFill>
            </a:rPr>
            <a:t> Data Analysis </a:t>
          </a:r>
          <a:r>
            <a:rPr lang="de-DE" sz="3600" b="1" dirty="0" err="1">
              <a:solidFill>
                <a:schemeClr val="tx1"/>
              </a:solidFill>
            </a:rPr>
            <a:t>of</a:t>
          </a:r>
          <a:r>
            <a:rPr lang="de-DE" sz="3600" b="1" dirty="0">
              <a:solidFill>
                <a:schemeClr val="tx1"/>
              </a:solidFill>
            </a:rPr>
            <a:t> King County</a:t>
          </a:r>
          <a:br>
            <a:rPr lang="de-DE" sz="2000" b="1" dirty="0"/>
          </a:br>
          <a:br>
            <a:rPr lang="de-DE" sz="2000" b="1" dirty="0"/>
          </a:br>
          <a:endParaRPr lang="de-DE" sz="2000" dirty="0"/>
        </a:p>
      </dgm:t>
    </dgm:pt>
    <dgm:pt modelId="{0F4BF6BD-AD7D-E14E-84B3-C331DFC4EBCD}" type="parTrans" cxnId="{A2B8730C-E8C8-A943-8A08-3A0358B42DDA}">
      <dgm:prSet/>
      <dgm:spPr/>
      <dgm:t>
        <a:bodyPr/>
        <a:lstStyle/>
        <a:p>
          <a:endParaRPr lang="de-DE"/>
        </a:p>
      </dgm:t>
    </dgm:pt>
    <dgm:pt modelId="{6C4600D9-CF09-9849-9E67-8558CB5CD11A}" type="sibTrans" cxnId="{A2B8730C-E8C8-A943-8A08-3A0358B42DDA}">
      <dgm:prSet/>
      <dgm:spPr/>
      <dgm:t>
        <a:bodyPr/>
        <a:lstStyle/>
        <a:p>
          <a:endParaRPr lang="de-DE"/>
        </a:p>
      </dgm:t>
    </dgm:pt>
    <dgm:pt modelId="{CFB7C268-774A-314E-BDCF-57B72BA4577A}" type="pres">
      <dgm:prSet presAssocID="{D7814B01-CF1F-C048-9D0E-86766DC063E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46942DB-04B7-074B-98DA-7B6A8FD4AB8B}" type="pres">
      <dgm:prSet presAssocID="{01E7F3BB-472B-A44A-B4B6-D2DDDF94819A}" presName="circle1" presStyleLbl="node1" presStyleIdx="0" presStyleCnt="1"/>
      <dgm:spPr/>
    </dgm:pt>
    <dgm:pt modelId="{5629C1F7-711B-694A-A4C4-937111F1ACA9}" type="pres">
      <dgm:prSet presAssocID="{01E7F3BB-472B-A44A-B4B6-D2DDDF94819A}" presName="space" presStyleCnt="0"/>
      <dgm:spPr/>
    </dgm:pt>
    <dgm:pt modelId="{A29A34F8-587C-E14E-B8AE-922B5502A307}" type="pres">
      <dgm:prSet presAssocID="{01E7F3BB-472B-A44A-B4B6-D2DDDF94819A}" presName="rect1" presStyleLbl="alignAcc1" presStyleIdx="0" presStyleCnt="1" custLinFactNeighborY="-746"/>
      <dgm:spPr/>
    </dgm:pt>
    <dgm:pt modelId="{D961DE2F-BA7E-F344-A447-15445DC78AB7}" type="pres">
      <dgm:prSet presAssocID="{01E7F3BB-472B-A44A-B4B6-D2DDDF94819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23C59A0A-0278-EC4D-B919-8046909053B9}" type="presOf" srcId="{D7814B01-CF1F-C048-9D0E-86766DC063EB}" destId="{CFB7C268-774A-314E-BDCF-57B72BA4577A}" srcOrd="0" destOrd="0" presId="urn:microsoft.com/office/officeart/2005/8/layout/target3"/>
    <dgm:cxn modelId="{A2B8730C-E8C8-A943-8A08-3A0358B42DDA}" srcId="{D7814B01-CF1F-C048-9D0E-86766DC063EB}" destId="{01E7F3BB-472B-A44A-B4B6-D2DDDF94819A}" srcOrd="0" destOrd="0" parTransId="{0F4BF6BD-AD7D-E14E-84B3-C331DFC4EBCD}" sibTransId="{6C4600D9-CF09-9849-9E67-8558CB5CD11A}"/>
    <dgm:cxn modelId="{BC2B5959-C720-794E-852F-EF8DF4723C3D}" type="presOf" srcId="{01E7F3BB-472B-A44A-B4B6-D2DDDF94819A}" destId="{D961DE2F-BA7E-F344-A447-15445DC78AB7}" srcOrd="1" destOrd="0" presId="urn:microsoft.com/office/officeart/2005/8/layout/target3"/>
    <dgm:cxn modelId="{8A4DBADB-B84F-9D4A-80B5-0C4B0FFC026E}" type="presOf" srcId="{01E7F3BB-472B-A44A-B4B6-D2DDDF94819A}" destId="{A29A34F8-587C-E14E-B8AE-922B5502A307}" srcOrd="0" destOrd="0" presId="urn:microsoft.com/office/officeart/2005/8/layout/target3"/>
    <dgm:cxn modelId="{3C58C745-EC6A-7842-8FCB-4854C2C6F1B8}" type="presParOf" srcId="{CFB7C268-774A-314E-BDCF-57B72BA4577A}" destId="{B46942DB-04B7-074B-98DA-7B6A8FD4AB8B}" srcOrd="0" destOrd="0" presId="urn:microsoft.com/office/officeart/2005/8/layout/target3"/>
    <dgm:cxn modelId="{99765AEC-506D-1F43-A142-1F6AD6C7CC01}" type="presParOf" srcId="{CFB7C268-774A-314E-BDCF-57B72BA4577A}" destId="{5629C1F7-711B-694A-A4C4-937111F1ACA9}" srcOrd="1" destOrd="0" presId="urn:microsoft.com/office/officeart/2005/8/layout/target3"/>
    <dgm:cxn modelId="{47B86549-DAEB-2A41-BBD5-59947207E4C4}" type="presParOf" srcId="{CFB7C268-774A-314E-BDCF-57B72BA4577A}" destId="{A29A34F8-587C-E14E-B8AE-922B5502A307}" srcOrd="2" destOrd="0" presId="urn:microsoft.com/office/officeart/2005/8/layout/target3"/>
    <dgm:cxn modelId="{5E80782B-AE2E-7A49-BF8C-4F6FA434020A}" type="presParOf" srcId="{CFB7C268-774A-314E-BDCF-57B72BA4577A}" destId="{D961DE2F-BA7E-F344-A447-15445DC78AB7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C89A9-C3E6-FE4F-AF83-2BF753A9E868}">
      <dsp:nvSpPr>
        <dsp:cNvPr id="0" name=""/>
        <dsp:cNvSpPr/>
      </dsp:nvSpPr>
      <dsp:spPr>
        <a:xfrm>
          <a:off x="0" y="515560"/>
          <a:ext cx="11874303" cy="806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C20071-6553-784A-AC53-3F67911A338E}">
      <dsp:nvSpPr>
        <dsp:cNvPr id="0" name=""/>
        <dsp:cNvSpPr/>
      </dsp:nvSpPr>
      <dsp:spPr>
        <a:xfrm>
          <a:off x="593715" y="43240"/>
          <a:ext cx="8312012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174" tIns="0" rIns="3141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1: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The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lower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grade and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condition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cheaper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</a:t>
          </a:r>
          <a:endParaRPr lang="de-DE" sz="2000" b="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9829" y="89354"/>
        <a:ext cx="8219784" cy="852412"/>
      </dsp:txXfrm>
    </dsp:sp>
    <dsp:sp modelId="{FBD0FA40-3F1B-2C47-B2C0-E38C38CD907D}">
      <dsp:nvSpPr>
        <dsp:cNvPr id="0" name=""/>
        <dsp:cNvSpPr/>
      </dsp:nvSpPr>
      <dsp:spPr>
        <a:xfrm>
          <a:off x="0" y="1967080"/>
          <a:ext cx="11874303" cy="806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145E15-C8E3-B34C-8BF2-6D05564A6E1D}">
      <dsp:nvSpPr>
        <dsp:cNvPr id="0" name=""/>
        <dsp:cNvSpPr/>
      </dsp:nvSpPr>
      <dsp:spPr>
        <a:xfrm>
          <a:off x="593715" y="1494760"/>
          <a:ext cx="8312012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174" tIns="0" rIns="3141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2: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Cheap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accumulated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in a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specific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council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district</a:t>
          </a:r>
          <a:endParaRPr lang="de-DE" sz="2000" b="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9829" y="1540874"/>
        <a:ext cx="8219784" cy="852412"/>
      </dsp:txXfrm>
    </dsp:sp>
    <dsp:sp modelId="{631966DA-7071-B84C-9E1F-7F795C356E5A}">
      <dsp:nvSpPr>
        <dsp:cNvPr id="0" name=""/>
        <dsp:cNvSpPr/>
      </dsp:nvSpPr>
      <dsp:spPr>
        <a:xfrm>
          <a:off x="0" y="3418600"/>
          <a:ext cx="11874303" cy="8063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A5B63-D1E8-E942-AE00-7587CF1A465D}">
      <dsp:nvSpPr>
        <dsp:cNvPr id="0" name=""/>
        <dsp:cNvSpPr/>
      </dsp:nvSpPr>
      <dsp:spPr>
        <a:xfrm>
          <a:off x="593715" y="2946280"/>
          <a:ext cx="8312012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174" tIns="0" rIns="31417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Hypothesis 3: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at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waterfront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are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more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expensive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compared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to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houses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without</a:t>
          </a:r>
          <a:r>
            <a:rPr lang="de-DE" sz="2000" b="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de-DE" sz="2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waterfront</a:t>
          </a:r>
          <a:endParaRPr lang="de-DE" sz="2000" b="0" kern="12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9829" y="2992394"/>
        <a:ext cx="8219784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42DB-04B7-074B-98DA-7B6A8FD4AB8B}">
      <dsp:nvSpPr>
        <dsp:cNvPr id="0" name=""/>
        <dsp:cNvSpPr/>
      </dsp:nvSpPr>
      <dsp:spPr>
        <a:xfrm>
          <a:off x="0" y="0"/>
          <a:ext cx="1424762" cy="142476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A34F8-587C-E14E-B8AE-922B5502A307}">
      <dsp:nvSpPr>
        <dsp:cNvPr id="0" name=""/>
        <dsp:cNvSpPr/>
      </dsp:nvSpPr>
      <dsp:spPr>
        <a:xfrm>
          <a:off x="712381" y="0"/>
          <a:ext cx="8431619" cy="1424762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1" kern="1200" dirty="0" err="1">
              <a:solidFill>
                <a:schemeClr val="tx1"/>
              </a:solidFill>
            </a:rPr>
            <a:t>Exploratory</a:t>
          </a:r>
          <a:r>
            <a:rPr lang="de-DE" sz="3600" b="1" kern="1200" dirty="0">
              <a:solidFill>
                <a:schemeClr val="tx1"/>
              </a:solidFill>
            </a:rPr>
            <a:t> Data Analysis </a:t>
          </a:r>
          <a:r>
            <a:rPr lang="de-DE" sz="3600" b="1" kern="1200" dirty="0" err="1">
              <a:solidFill>
                <a:schemeClr val="tx1"/>
              </a:solidFill>
            </a:rPr>
            <a:t>of</a:t>
          </a:r>
          <a:r>
            <a:rPr lang="de-DE" sz="3600" b="1" kern="1200" dirty="0">
              <a:solidFill>
                <a:schemeClr val="tx1"/>
              </a:solidFill>
            </a:rPr>
            <a:t> King County</a:t>
          </a:r>
          <a:br>
            <a:rPr lang="de-DE" sz="2000" b="1" kern="1200" dirty="0"/>
          </a:br>
          <a:br>
            <a:rPr lang="de-DE" sz="2000" b="1" kern="1200" dirty="0"/>
          </a:br>
          <a:endParaRPr lang="de-DE" sz="2000" kern="1200" dirty="0"/>
        </a:p>
      </dsp:txBody>
      <dsp:txXfrm>
        <a:off x="712381" y="0"/>
        <a:ext cx="8431619" cy="1424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69D87CD-6DEC-82D8-E047-C51DEAE6BE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0CFBC0-5343-1A45-C5F3-E298FB84F4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9C86C-B3C5-BF42-8D4C-2D8F35783755}" type="datetimeFigureOut">
              <a:rPr lang="de-DE" smtClean="0"/>
              <a:t>19.02.26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33BDFC-0A3F-3322-180D-9CEC26929D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1421C7-373B-0DF1-283A-DD76305A3C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E8FFC-CE50-A043-B6A5-4AEE15C374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9BB06-855E-5A46-9B9E-17A63F561CB4}" type="datetimeFigureOut">
              <a:rPr lang="de-DE" smtClean="0"/>
              <a:t>19.02.26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593D4-6442-DD42-8559-819911B298C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880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BE53A-6E2D-660C-457A-7F68360C8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6255CA-1E88-4B49-6044-D6044C87D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7C0F10-CC5A-D0C6-551C-3B82BA54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42E4-5ED0-224D-9D95-40F10C1C0095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4CE129-F06C-F421-6AB4-1C493BFF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7FFA0F-AFFF-C0D8-2671-FFB3BC57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37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2F590-1EA6-C2CF-845D-034F55CE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9293BB-FD0B-E189-BF8E-C3474A75E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BE20CE-7B93-FAA4-3ECC-48B2E88C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497B6-5EA1-7549-851E-751EA843AA0C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19630E-CF9D-C2E5-6F03-6366A2C9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8CCD1-4E29-04BB-4E9C-24283B93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1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DC556E-A5CA-905B-F553-84195B3ED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8FA214-1E56-BB82-88D5-17337831D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859C1C-382D-A26B-38E6-4FA030C3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AC1F-BC09-D442-8FAB-902C1C5A2918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6DAD2-1AE6-4638-D239-65F9113C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9AA46C-2F52-D125-AEB5-5D0ECBC6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773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47727-A57C-A07C-A842-0FD4735F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16FD1C-66EF-9C45-0B93-F625EF4B3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F093F-0143-833B-C71B-5C798A38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B4E3-E04C-B64B-96C0-30CF80C6728A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2D797-B832-54DC-97ED-61D91F21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5E7252-AEB8-2713-8779-5E534DFD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58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23BCC-D149-F911-2E97-5532A2EB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2E7AC-80A0-55BD-C315-66341E88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81A989-2BEB-316C-1F24-F5D67740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6B5AD-30B7-A242-87C3-F850EB1C7953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A06A45-EA37-133A-FD01-3E3F59DF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F4F11C-DCE1-9DAF-17B9-492D096D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15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72E45-920E-140B-B55A-44B8A7CE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A1BB2F-9905-C630-E3F3-7D7399B7E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4D41BD7-CE73-5796-4C27-AA54BF293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262303-D00E-4DFF-3AE1-01EDCA09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C4D1-86EA-924B-B795-EF35422903C7}" type="datetime1">
              <a:rPr lang="de-DE" smtClean="0"/>
              <a:t>19.02.26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CB57A2-55CD-9265-5148-9F74AC50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2EC0C6-37C9-ACDB-4D25-C3CB5377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05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95F1F-5D61-57F2-0514-F5E02584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360E2-065B-924E-2F64-DF023CE66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8FC670-A14C-F58A-AED3-E12B71484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D75CAB-D5E4-FD68-3AF1-778B64072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A6121A-3D4E-C3A5-EA9B-CF3BCB99F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3BF68F-115E-740D-F190-9E2DA27A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A0C44-181A-B142-9AEA-2B02512BA0AE}" type="datetime1">
              <a:rPr lang="de-DE" smtClean="0"/>
              <a:t>19.02.26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47EA0A5-57FC-6DED-BCA1-29C0D4BB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7F4FB9-CD47-519E-888B-49591C6E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5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DDA7A-38E3-0A38-654E-9342AEA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1BA277-89B7-B143-9159-2ECAD025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DD87-2F84-2443-A458-2FCAC8ED2B6D}" type="datetime1">
              <a:rPr lang="de-DE" smtClean="0"/>
              <a:t>19.02.26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8E558B-8EE2-1C22-20EB-279D5ADF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687446-B132-8CFB-217C-2E9FC3B4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0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37030A-DFB8-5CCA-045B-9329D0C8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8447-018C-CF47-A06C-63097EDA6AF8}" type="datetime1">
              <a:rPr lang="de-DE" smtClean="0"/>
              <a:t>19.02.26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2D0A8C-2D3E-C33D-2504-4854E3C7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B76905-41B2-BC17-7E56-01340A86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94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A7232-79E1-10F9-D4FB-10D53322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82C45-F0DC-0899-8745-F04ACADC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C826DC-4D70-3F64-5021-84BD950A1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D0A186-8F3F-C2DB-F9D9-C8CE5873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B54E-326B-DA46-94ED-1DA406FC10DC}" type="datetime1">
              <a:rPr lang="de-DE" smtClean="0"/>
              <a:t>19.02.26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549FFF-250D-123B-D8EE-42E2A1D8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FBE007-1704-0EC3-CB10-A552F0B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58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DA2C5-CC35-11A9-6C70-690B9D56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A717FCB-8CAF-8CF9-882B-86C6B0C3A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506545-7521-0B0A-5BBF-D58260B6D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BE514B-2B89-8970-00DB-4075F330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E225-185C-1B49-9A6A-E2280CBF6706}" type="datetime1">
              <a:rPr lang="de-DE" smtClean="0"/>
              <a:t>19.02.26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76982F-7673-4E89-0D69-362603D7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C2B4EF-A0A6-A86A-F603-646111DE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2E91D5-22F0-4E35-CC4E-70B49CC89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60377E-3638-0722-C406-7D6491137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D87A9-EDAE-0EB4-19B7-C3B1353A6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05690-3CC6-E94B-B589-B60E16C62643}" type="datetime1">
              <a:rPr lang="de-DE" smtClean="0"/>
              <a:t>19.02.26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A79567-6AA9-001C-B979-3F0C558BE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B14BE-9B37-4255-ED63-4F9F3339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57D8C-85A1-A94D-B91A-4E7148FA21D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56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2.sv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/>
            </a:gs>
            <a:gs pos="76000">
              <a:srgbClr val="467286"/>
            </a:gs>
            <a:gs pos="83000">
              <a:srgbClr val="467286"/>
            </a:gs>
            <a:gs pos="100000">
              <a:srgbClr val="156082"/>
            </a:gs>
          </a:gsLst>
          <a:lin ang="162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2181D-12F0-CE5C-5CBD-FE51F97C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EBBCA31-AE37-D80E-115D-C1E99DB19FC6}"/>
              </a:ext>
            </a:extLst>
          </p:cNvPr>
          <p:cNvSpPr txBox="1"/>
          <p:nvPr/>
        </p:nvSpPr>
        <p:spPr>
          <a:xfrm>
            <a:off x="7626275" y="4883579"/>
            <a:ext cx="239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Isabell Durieux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Triff – neue fische - in unserem Orientierungskurs">
            <a:extLst>
              <a:ext uri="{FF2B5EF4-FFF2-40B4-BE49-F238E27FC236}">
                <a16:creationId xmlns:a16="http://schemas.microsoft.com/office/drawing/2014/main" id="{B562EC84-BB6E-FA99-F47E-24E8627E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bout us — Laika">
            <a:extLst>
              <a:ext uri="{FF2B5EF4-FFF2-40B4-BE49-F238E27FC236}">
                <a16:creationId xmlns:a16="http://schemas.microsoft.com/office/drawing/2014/main" id="{88548F68-E7D7-C50C-D16C-10133EC56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3EA438-15D2-B6AD-3D24-6FFC446A4907}"/>
              </a:ext>
            </a:extLst>
          </p:cNvPr>
          <p:cNvSpPr txBox="1"/>
          <p:nvPr/>
        </p:nvSpPr>
        <p:spPr>
          <a:xfrm>
            <a:off x="8823767" y="4536616"/>
            <a:ext cx="1041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02/20/2026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5B1365F-541C-778E-B4D1-51895199B45A}"/>
              </a:ext>
            </a:extLst>
          </p:cNvPr>
          <p:cNvSpPr txBox="1"/>
          <p:nvPr/>
        </p:nvSpPr>
        <p:spPr>
          <a:xfrm>
            <a:off x="1684604" y="2263653"/>
            <a:ext cx="8336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Analysis </a:t>
            </a:r>
            <a:r>
              <a:rPr lang="de-DE" sz="3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3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 County</a:t>
            </a:r>
            <a:endParaRPr lang="de-DE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02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7FF4-7D4F-7B23-AE1D-B69361D7D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E306D-B020-2C61-EE44-B4F0B3B7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" y="123519"/>
            <a:ext cx="11801865" cy="770204"/>
          </a:xfrm>
        </p:spPr>
        <p:txBody>
          <a:bodyPr>
            <a:noAutofit/>
          </a:bodyPr>
          <a:lstStyle/>
          <a:p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2B7F8CB-3107-AFC6-4280-FB95D6FEAE82}"/>
              </a:ext>
            </a:extLst>
          </p:cNvPr>
          <p:cNvSpPr txBox="1"/>
          <p:nvPr/>
        </p:nvSpPr>
        <p:spPr>
          <a:xfrm>
            <a:off x="90895" y="1250644"/>
            <a:ext cx="6204030" cy="585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Summary </a:t>
            </a:r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</a:t>
            </a:r>
            <a:r>
              <a:rPr lang="de-DE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ouse</a:t>
            </a:r>
            <a:r>
              <a:rPr lang="de-DE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research</a:t>
            </a:r>
            <a:endParaRPr lang="de-DE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Focus on </a:t>
            </a: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lower</a:t>
            </a: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grades (grade 4-7) and </a:t>
            </a: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conditions</a:t>
            </a: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</a:t>
            </a:r>
            <a:r>
              <a:rPr lang="de-DE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condition</a:t>
            </a:r>
            <a:r>
              <a:rPr lang="de-DE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1-3)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5, 7, 8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November and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de-DE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CF90A4D-F342-32CF-2CF8-DFCDAB8B3816}"/>
              </a:ext>
            </a:extLst>
          </p:cNvPr>
          <p:cNvSpPr txBox="1"/>
          <p:nvPr/>
        </p:nvSpPr>
        <p:spPr>
          <a:xfrm>
            <a:off x="9051451" y="893723"/>
            <a:ext cx="2620851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de-DE" sz="1600" b="0" i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ear 2014: 450,000 </a:t>
            </a:r>
            <a:r>
              <a:rPr lang="de-DE" sz="1600" b="0" i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600" b="0" i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de-DE" sz="1600" b="0" i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2015: 451,000 </a:t>
            </a:r>
            <a:r>
              <a:rPr lang="de-DE" sz="1600" b="0" i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96BD623-46C9-6555-9C22-7F1C36D6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01" y="1817053"/>
            <a:ext cx="5241701" cy="2862322"/>
          </a:xfrm>
          <a:prstGeom prst="rect">
            <a:avLst/>
          </a:prstGeom>
        </p:spPr>
      </p:pic>
      <p:sp>
        <p:nvSpPr>
          <p:cNvPr id="21" name="Foliennummernplatzhalter 22">
            <a:extLst>
              <a:ext uri="{FF2B5EF4-FFF2-40B4-BE49-F238E27FC236}">
                <a16:creationId xmlns:a16="http://schemas.microsoft.com/office/drawing/2014/main" id="{63C95DCD-1DA4-4B34-B665-41647F13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10</a:t>
            </a:fld>
            <a:r>
              <a:rPr lang="de-DE" dirty="0"/>
              <a:t>/10</a:t>
            </a:r>
          </a:p>
        </p:txBody>
      </p:sp>
      <p:pic>
        <p:nvPicPr>
          <p:cNvPr id="22" name="Picture 2" descr="Triff – neue fische - in unserem Orientierungskurs">
            <a:extLst>
              <a:ext uri="{FF2B5EF4-FFF2-40B4-BE49-F238E27FC236}">
                <a16:creationId xmlns:a16="http://schemas.microsoft.com/office/drawing/2014/main" id="{33B72A8B-2CB2-6FB5-282D-D6B70DD8F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bout us — Laika">
            <a:extLst>
              <a:ext uri="{FF2B5EF4-FFF2-40B4-BE49-F238E27FC236}">
                <a16:creationId xmlns:a16="http://schemas.microsoft.com/office/drawing/2014/main" id="{2A60C558-5EE6-6ED0-C562-124199B2E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4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714E-A6A8-235C-0A84-41AB8CC0B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8763C-DFD2-F9E9-0054-F13B9127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" y="123519"/>
            <a:ext cx="11801865" cy="770204"/>
          </a:xfrm>
        </p:spPr>
        <p:txBody>
          <a:bodyPr>
            <a:noAutofit/>
          </a:bodyPr>
          <a:lstStyle/>
          <a:p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C0A091E-FD24-6293-4971-B224206C4A90}"/>
              </a:ext>
            </a:extLst>
          </p:cNvPr>
          <p:cNvSpPr txBox="1"/>
          <p:nvPr/>
        </p:nvSpPr>
        <p:spPr>
          <a:xfrm>
            <a:off x="3048886" y="2967335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bigger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persons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3-4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persons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46F407-1589-4176-EB3A-6953396EF912}"/>
              </a:ext>
            </a:extLst>
          </p:cNvPr>
          <p:cNvSpPr txBox="1"/>
          <p:nvPr/>
        </p:nvSpPr>
        <p:spPr>
          <a:xfrm>
            <a:off x="165087" y="4882567"/>
            <a:ext cx="5726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In welchem Distrikt gibt es hohe Fluktuationen vom Häuserkauf?</a:t>
            </a: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Das wäre gut für Erin, weil sie ja kaufen und wieder verkaufen möchte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99A2D7-2282-45BE-F6BC-8F576DF403B2}"/>
              </a:ext>
            </a:extLst>
          </p:cNvPr>
          <p:cNvSpPr txBox="1"/>
          <p:nvPr/>
        </p:nvSpPr>
        <p:spPr>
          <a:xfrm>
            <a:off x="6300667" y="166568"/>
            <a:ext cx="6099858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100" b="1" dirty="0"/>
              <a:t>🟦 </a:t>
            </a:r>
            <a:r>
              <a:rPr lang="de-DE" sz="1100" b="1" dirty="0" err="1"/>
              <a:t>District</a:t>
            </a:r>
            <a:r>
              <a:rPr lang="de-DE" sz="1100" b="1" dirty="0"/>
              <a:t> 4 – Zentrales Seattle</a:t>
            </a:r>
          </a:p>
          <a:p>
            <a:pPr>
              <a:buNone/>
            </a:pPr>
            <a:r>
              <a:rPr lang="de-DE" sz="1100" i="1" dirty="0"/>
              <a:t>(Ballard, Queen Anne, Magnolia, Greenwood)</a:t>
            </a:r>
            <a:br>
              <a:rPr lang="de-DE" sz="1100" dirty="0"/>
            </a:br>
            <a:r>
              <a:rPr lang="de-DE" sz="1100" b="1" dirty="0"/>
              <a:t>Warum hohe Fluktuation?</a:t>
            </a:r>
            <a:endParaRPr lang="de-DE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Hohe Nachfrage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Viele Eigentumswohnungen &amp; kleinere Häuser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Investorenaktivität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Gute Vermietbarkeit</a:t>
            </a:r>
          </a:p>
          <a:p>
            <a:pPr>
              <a:buNone/>
            </a:pPr>
            <a:r>
              <a:rPr lang="de-DE" sz="1100" dirty="0"/>
              <a:t>➡️ </a:t>
            </a:r>
            <a:r>
              <a:rPr lang="de-DE" sz="1100" b="1" dirty="0"/>
              <a:t>Hoher Umschlag + hohe Preisvolatilität</a:t>
            </a:r>
            <a:endParaRPr lang="de-DE" sz="1100" dirty="0"/>
          </a:p>
          <a:p>
            <a:pPr>
              <a:buNone/>
            </a:pPr>
            <a:br>
              <a:rPr lang="de-DE" sz="1100" dirty="0"/>
            </a:br>
            <a:endParaRPr lang="de-DE" sz="1100" dirty="0"/>
          </a:p>
          <a:p>
            <a:pPr>
              <a:buNone/>
            </a:pPr>
            <a:r>
              <a:rPr lang="de-DE" sz="1100" b="1" dirty="0"/>
              <a:t>🟩 </a:t>
            </a:r>
            <a:r>
              <a:rPr lang="de-DE" sz="1100" b="1" dirty="0" err="1"/>
              <a:t>District</a:t>
            </a:r>
            <a:r>
              <a:rPr lang="de-DE" sz="1100" b="1" dirty="0"/>
              <a:t> 6 – Eastside (Bellevue, Redmond, Kirkland)</a:t>
            </a:r>
          </a:p>
          <a:p>
            <a:pPr>
              <a:buNone/>
            </a:pPr>
            <a:r>
              <a:rPr lang="de-DE" sz="1100" b="1" dirty="0"/>
              <a:t>Tech-Hotspot (Microsoft, Amazon-Nähe)</a:t>
            </a:r>
            <a:endParaRPr lang="de-DE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Sehr hohe Preise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Stark abhängig vom Tech-Arbeitsmarkt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Viele Umzüge wegen Jobwechsel</a:t>
            </a:r>
          </a:p>
          <a:p>
            <a:pPr>
              <a:buNone/>
            </a:pPr>
            <a:r>
              <a:rPr lang="de-DE" sz="1100" dirty="0"/>
              <a:t>➡️ </a:t>
            </a:r>
            <a:r>
              <a:rPr lang="de-DE" sz="1100" b="1" dirty="0"/>
              <a:t>Sehr hohe Preisfluktuation</a:t>
            </a:r>
            <a:r>
              <a:rPr lang="de-DE" sz="1100" dirty="0"/>
              <a:t>, besonders in Boom-/Zinsphasen</a:t>
            </a:r>
          </a:p>
          <a:p>
            <a:pPr>
              <a:buNone/>
            </a:pPr>
            <a:br>
              <a:rPr lang="de-DE" sz="1100" dirty="0"/>
            </a:br>
            <a:endParaRPr lang="de-DE" sz="1100" dirty="0"/>
          </a:p>
          <a:p>
            <a:pPr>
              <a:buNone/>
            </a:pPr>
            <a:r>
              <a:rPr lang="de-DE" sz="1100" b="1" dirty="0"/>
              <a:t>🟨 </a:t>
            </a:r>
            <a:r>
              <a:rPr lang="de-DE" sz="1100" b="1" dirty="0" err="1"/>
              <a:t>District</a:t>
            </a:r>
            <a:r>
              <a:rPr lang="de-DE" sz="1100" b="1" dirty="0"/>
              <a:t> 7 – South Seattle / </a:t>
            </a:r>
            <a:r>
              <a:rPr lang="de-DE" sz="1100" b="1" dirty="0" err="1"/>
              <a:t>Renton</a:t>
            </a:r>
            <a:r>
              <a:rPr lang="de-DE" sz="1100" b="1" dirty="0"/>
              <a:t> / </a:t>
            </a:r>
            <a:r>
              <a:rPr lang="de-DE" sz="1100" b="1" dirty="0" err="1"/>
              <a:t>Tukwila</a:t>
            </a:r>
            <a:endParaRPr lang="de-DE" sz="11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Vergleichsweise „erschwinglicher“ Markt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Viele Erstkäufer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Starke Nachfrageverschiebungen bei Zinsänderungen</a:t>
            </a:r>
          </a:p>
          <a:p>
            <a:pPr>
              <a:buNone/>
            </a:pPr>
            <a:r>
              <a:rPr lang="de-DE" sz="1100" dirty="0"/>
              <a:t>➡️ </a:t>
            </a:r>
            <a:r>
              <a:rPr lang="de-DE" sz="1100" b="1" dirty="0"/>
              <a:t>Hohe Transaktionsfrequenz</a:t>
            </a:r>
            <a:r>
              <a:rPr lang="de-DE" sz="1100" dirty="0"/>
              <a:t>, teils starke Preisbewegungen</a:t>
            </a:r>
          </a:p>
          <a:p>
            <a:pPr>
              <a:buNone/>
            </a:pPr>
            <a:br>
              <a:rPr lang="de-DE" sz="1100" dirty="0"/>
            </a:br>
            <a:endParaRPr lang="de-DE" sz="1100" dirty="0"/>
          </a:p>
          <a:p>
            <a:pPr>
              <a:buNone/>
            </a:pPr>
            <a:r>
              <a:rPr lang="de-DE" sz="1100" b="1" dirty="0"/>
              <a:t>📍 Mittlere Fluktuation</a:t>
            </a:r>
          </a:p>
          <a:p>
            <a:pPr>
              <a:buNone/>
            </a:pPr>
            <a:r>
              <a:rPr lang="de-DE" sz="1100" b="1" dirty="0"/>
              <a:t>🟧 </a:t>
            </a:r>
            <a:r>
              <a:rPr lang="de-DE" sz="1100" b="1" dirty="0" err="1"/>
              <a:t>District</a:t>
            </a:r>
            <a:r>
              <a:rPr lang="de-DE" sz="1100" b="1" dirty="0"/>
              <a:t> 3 – Eastside Vororte (</a:t>
            </a:r>
            <a:r>
              <a:rPr lang="de-DE" sz="1100" b="1" dirty="0" err="1"/>
              <a:t>Issaquah</a:t>
            </a:r>
            <a:r>
              <a:rPr lang="de-DE" sz="1100" b="1" dirty="0"/>
              <a:t>, </a:t>
            </a:r>
            <a:r>
              <a:rPr lang="de-DE" sz="1100" b="1" dirty="0" err="1"/>
              <a:t>Sammamish</a:t>
            </a:r>
            <a:r>
              <a:rPr lang="de-DE" sz="11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Familienorientierte Gebiete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Weniger kurzfristige Verkäufe</a:t>
            </a:r>
            <a:br>
              <a:rPr lang="de-DE" sz="1100" dirty="0"/>
            </a:br>
            <a:r>
              <a:rPr lang="de-DE" sz="1100" dirty="0"/>
              <a:t>➡️ Stabiler als zentrale Stadtteile</a:t>
            </a:r>
          </a:p>
          <a:p>
            <a:pPr>
              <a:buNone/>
            </a:pPr>
            <a:br>
              <a:rPr lang="de-DE" sz="1100" dirty="0"/>
            </a:br>
            <a:endParaRPr lang="de-DE" sz="1100" dirty="0"/>
          </a:p>
          <a:p>
            <a:pPr>
              <a:buNone/>
            </a:pPr>
            <a:r>
              <a:rPr lang="de-DE" sz="1100" b="1" dirty="0"/>
              <a:t>📍 Niedrigere Fluktuation</a:t>
            </a:r>
          </a:p>
          <a:p>
            <a:pPr>
              <a:buNone/>
            </a:pPr>
            <a:r>
              <a:rPr lang="de-DE" sz="1100" b="1" dirty="0"/>
              <a:t>🟫 </a:t>
            </a:r>
            <a:r>
              <a:rPr lang="de-DE" sz="1100" b="1" dirty="0" err="1"/>
              <a:t>District</a:t>
            </a:r>
            <a:r>
              <a:rPr lang="de-DE" sz="1100" b="1" dirty="0"/>
              <a:t> 1 – ländlicher Norden (</a:t>
            </a:r>
            <a:r>
              <a:rPr lang="de-DE" sz="1100" b="1" dirty="0" err="1"/>
              <a:t>Vashon</a:t>
            </a:r>
            <a:r>
              <a:rPr lang="de-DE" sz="1100" b="1" dirty="0"/>
              <a:t>, Shoreline, </a:t>
            </a:r>
            <a:r>
              <a:rPr lang="de-DE" sz="1100" b="1" dirty="0" err="1"/>
              <a:t>Woodinville</a:t>
            </a:r>
            <a:r>
              <a:rPr lang="de-DE" sz="11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Größere Grundstücke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Weniger Spekulation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100" dirty="0"/>
              <a:t>Längere Besitzdauer</a:t>
            </a:r>
          </a:p>
          <a:p>
            <a:pPr>
              <a:buNone/>
            </a:pPr>
            <a:r>
              <a:rPr lang="de-DE" sz="1100" dirty="0"/>
              <a:t>➡️ </a:t>
            </a:r>
            <a:r>
              <a:rPr lang="de-DE" sz="1100" b="1" dirty="0"/>
              <a:t>Weniger Turnover</a:t>
            </a:r>
            <a:r>
              <a:rPr lang="de-DE" sz="1100" dirty="0"/>
              <a:t>, stabilere Märkte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E21920-1DA6-B06D-4612-59727455D1CA}"/>
              </a:ext>
            </a:extLst>
          </p:cNvPr>
          <p:cNvSpPr txBox="1"/>
          <p:nvPr/>
        </p:nvSpPr>
        <p:spPr>
          <a:xfrm>
            <a:off x="185762" y="928993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F3A368-B262-6EC0-D11E-8B0EB16D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55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A8404-A00C-68AF-BDE5-5F8735F2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1D4FDA63-E9E6-F752-CE67-8034A3452D62}"/>
              </a:ext>
            </a:extLst>
          </p:cNvPr>
          <p:cNvGraphicFramePr/>
          <p:nvPr/>
        </p:nvGraphicFramePr>
        <p:xfrm>
          <a:off x="109870" y="2068032"/>
          <a:ext cx="9144000" cy="1424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1B1D4CB0-C97A-A9A0-47B2-CE85FBD1F1A1}"/>
              </a:ext>
            </a:extLst>
          </p:cNvPr>
          <p:cNvSpPr txBox="1"/>
          <p:nvPr/>
        </p:nvSpPr>
        <p:spPr>
          <a:xfrm>
            <a:off x="7153053" y="3626552"/>
            <a:ext cx="239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Isabell Durieux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Triff – neue fische - in unserem Orientierungskurs">
            <a:extLst>
              <a:ext uri="{FF2B5EF4-FFF2-40B4-BE49-F238E27FC236}">
                <a16:creationId xmlns:a16="http://schemas.microsoft.com/office/drawing/2014/main" id="{4598F9A0-5FE5-7C5D-C36A-856B4922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bout us — Laika">
            <a:extLst>
              <a:ext uri="{FF2B5EF4-FFF2-40B4-BE49-F238E27FC236}">
                <a16:creationId xmlns:a16="http://schemas.microsoft.com/office/drawing/2014/main" id="{E4F98565-15BA-8E34-5C59-59B674B63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5A03EA4-B62D-3F17-1AFF-4B688A98FCA7}"/>
              </a:ext>
            </a:extLst>
          </p:cNvPr>
          <p:cNvSpPr txBox="1"/>
          <p:nvPr/>
        </p:nvSpPr>
        <p:spPr>
          <a:xfrm>
            <a:off x="8350545" y="3215795"/>
            <a:ext cx="1041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02/20/2026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09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9FE41-DE41-1AA9-6C2D-C3F7213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58251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Isabell Durieux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 descr="Ein Bild, das Menschliches Gesicht, Person, Lächeln, Porträt enthält.&#10;&#10;KI-generierte Inhalte können fehlerhaft sein.">
            <a:extLst>
              <a:ext uri="{FF2B5EF4-FFF2-40B4-BE49-F238E27FC236}">
                <a16:creationId xmlns:a16="http://schemas.microsoft.com/office/drawing/2014/main" id="{5B8B5426-ED29-05C7-0DF1-FCCCAF8B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73" y="3320605"/>
            <a:ext cx="2120015" cy="2120015"/>
          </a:xfrm>
          <a:prstGeom prst="rect">
            <a:avLst/>
          </a:prstGeom>
        </p:spPr>
      </p:pic>
      <p:pic>
        <p:nvPicPr>
          <p:cNvPr id="9" name="Grafik 8" descr="Ein Bild, das Grafiken, Grafikdesign, Clipart, Schrift enthält.&#10;&#10;KI-generierte Inhalte können fehlerhaft sein.">
            <a:extLst>
              <a:ext uri="{FF2B5EF4-FFF2-40B4-BE49-F238E27FC236}">
                <a16:creationId xmlns:a16="http://schemas.microsoft.com/office/drawing/2014/main" id="{C254FF46-4B46-879C-7F2F-A6519B7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613"/>
            <a:ext cx="7235162" cy="72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349BC-42E1-2E17-0924-5C070EB0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A455496-623A-89B2-2F4E-35DB5B2EE2BA}"/>
              </a:ext>
            </a:extLst>
          </p:cNvPr>
          <p:cNvSpPr txBox="1"/>
          <p:nvPr/>
        </p:nvSpPr>
        <p:spPr>
          <a:xfrm>
            <a:off x="4793954" y="3452317"/>
            <a:ext cx="239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Isabell Durieux</a:t>
            </a:r>
            <a:endParaRPr lang="de-DE" dirty="0"/>
          </a:p>
        </p:txBody>
      </p:sp>
      <p:pic>
        <p:nvPicPr>
          <p:cNvPr id="4098" name="Picture 2" descr="Triff – neue fische - in unserem Orientierungskurs">
            <a:extLst>
              <a:ext uri="{FF2B5EF4-FFF2-40B4-BE49-F238E27FC236}">
                <a16:creationId xmlns:a16="http://schemas.microsoft.com/office/drawing/2014/main" id="{4437ED5E-7D1C-1F8D-43DB-393AEE5F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bout us — Laika">
            <a:extLst>
              <a:ext uri="{FF2B5EF4-FFF2-40B4-BE49-F238E27FC236}">
                <a16:creationId xmlns:a16="http://schemas.microsoft.com/office/drawing/2014/main" id="{0785B75D-0F22-FD59-A460-64F7EB89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58" y="5496825"/>
            <a:ext cx="2072935" cy="20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1A31CCB-E789-325E-8C7F-EBD581A8C1C4}"/>
              </a:ext>
            </a:extLst>
          </p:cNvPr>
          <p:cNvSpPr txBox="1"/>
          <p:nvPr/>
        </p:nvSpPr>
        <p:spPr>
          <a:xfrm>
            <a:off x="11150895" y="6464042"/>
            <a:ext cx="1041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02/20/2026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01AA67-1FC2-439E-AE47-F15F59DC2EB1}"/>
              </a:ext>
            </a:extLst>
          </p:cNvPr>
          <p:cNvSpPr/>
          <p:nvPr/>
        </p:nvSpPr>
        <p:spPr>
          <a:xfrm>
            <a:off x="-350874" y="-223284"/>
            <a:ext cx="12684641" cy="34390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108AE23-6B4A-7173-E456-58800CC59F12}"/>
              </a:ext>
            </a:extLst>
          </p:cNvPr>
          <p:cNvSpPr txBox="1"/>
          <p:nvPr/>
        </p:nvSpPr>
        <p:spPr>
          <a:xfrm>
            <a:off x="3624040" y="988423"/>
            <a:ext cx="4734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r>
              <a:rPr lang="de-DE" sz="3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de-DE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de-D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65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8B397-23B8-CDA4-CF50-789B6B30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38FFE-3F8B-7F4B-3257-56059FA5F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3280" y="822948"/>
            <a:ext cx="4929964" cy="3258251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selling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Costs back +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Socially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Weibliches Profil mit einfarbiger Füllung">
            <a:extLst>
              <a:ext uri="{FF2B5EF4-FFF2-40B4-BE49-F238E27FC236}">
                <a16:creationId xmlns:a16="http://schemas.microsoft.com/office/drawing/2014/main" id="{D57F19CA-4A52-8C09-85DC-6D740A001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98" y="174809"/>
            <a:ext cx="770204" cy="770204"/>
          </a:xfrm>
          <a:prstGeom prst="rect">
            <a:avLst/>
          </a:prstGeom>
        </p:spPr>
      </p:pic>
      <p:pic>
        <p:nvPicPr>
          <p:cNvPr id="7" name="Grafik 6" descr="Ein Bild, das Kleidung, Person, draußen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727BF97A-A59A-81BF-BF63-FEF41327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03" y="1593152"/>
            <a:ext cx="4304977" cy="430497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2A3CD7-80CE-2975-DB8A-597A139B3DAF}"/>
              </a:ext>
            </a:extLst>
          </p:cNvPr>
          <p:cNvSpPr txBox="1">
            <a:spLocks/>
          </p:cNvSpPr>
          <p:nvPr/>
        </p:nvSpPr>
        <p:spPr>
          <a:xfrm>
            <a:off x="838200" y="502507"/>
            <a:ext cx="10515600" cy="770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Client: Erin Robinson</a:t>
            </a:r>
            <a:b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fik 9" descr="Haus mit einfarbiger Füllung">
            <a:extLst>
              <a:ext uri="{FF2B5EF4-FFF2-40B4-BE49-F238E27FC236}">
                <a16:creationId xmlns:a16="http://schemas.microsoft.com/office/drawing/2014/main" id="{440A501D-6538-61D7-8D9F-2EC371825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666" y="4663443"/>
            <a:ext cx="914400" cy="914400"/>
          </a:xfrm>
          <a:prstGeom prst="rect">
            <a:avLst/>
          </a:prstGeom>
        </p:spPr>
      </p:pic>
      <p:pic>
        <p:nvPicPr>
          <p:cNvPr id="12" name="Grafik 11" descr="Start mit einfarbiger Füllung">
            <a:extLst>
              <a:ext uri="{FF2B5EF4-FFF2-40B4-BE49-F238E27FC236}">
                <a16:creationId xmlns:a16="http://schemas.microsoft.com/office/drawing/2014/main" id="{1DA6BE00-2B34-C19B-D829-1FD490AC8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9066" y="4663443"/>
            <a:ext cx="914400" cy="914400"/>
          </a:xfrm>
          <a:prstGeom prst="rect">
            <a:avLst/>
          </a:prstGeom>
        </p:spPr>
      </p:pic>
      <p:pic>
        <p:nvPicPr>
          <p:cNvPr id="13" name="Grafik 12" descr="Start mit einfarbiger Füllung">
            <a:extLst>
              <a:ext uri="{FF2B5EF4-FFF2-40B4-BE49-F238E27FC236}">
                <a16:creationId xmlns:a16="http://schemas.microsoft.com/office/drawing/2014/main" id="{F92BAFD1-62A3-670C-57D9-5D90A1E75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3466" y="4663443"/>
            <a:ext cx="914400" cy="9144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B607FCD8-1A67-0FAF-5DB3-3B89729EC231}"/>
              </a:ext>
            </a:extLst>
          </p:cNvPr>
          <p:cNvSpPr txBox="1">
            <a:spLocks/>
          </p:cNvSpPr>
          <p:nvPr/>
        </p:nvSpPr>
        <p:spPr>
          <a:xfrm>
            <a:off x="7184666" y="2901836"/>
            <a:ext cx="4929964" cy="3453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Find 3 </a:t>
            </a:r>
            <a:r>
              <a:rPr lang="de-DE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Erin in King County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B5CBE863-80FA-D415-E453-18AE79ED535F}"/>
              </a:ext>
            </a:extLst>
          </p:cNvPr>
          <p:cNvSpPr/>
          <p:nvPr/>
        </p:nvSpPr>
        <p:spPr>
          <a:xfrm>
            <a:off x="5143215" y="1593152"/>
            <a:ext cx="4997302" cy="2463795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63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049E9-F429-088C-1015-17DF29963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630C0-A795-254D-2761-EBF83655A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58251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, grade,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C460488-BFD6-3B0A-54A7-EBE9DB2EDA0A}"/>
              </a:ext>
            </a:extLst>
          </p:cNvPr>
          <p:cNvSpPr txBox="1"/>
          <p:nvPr/>
        </p:nvSpPr>
        <p:spPr>
          <a:xfrm>
            <a:off x="818708" y="2009554"/>
            <a:ext cx="3023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Intro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Intro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client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Intro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79D047-0B10-7F76-25B3-BC5DBC7A7C73}"/>
              </a:ext>
            </a:extLst>
          </p:cNvPr>
          <p:cNvSpPr txBox="1"/>
          <p:nvPr/>
        </p:nvSpPr>
        <p:spPr>
          <a:xfrm>
            <a:off x="981741" y="4288465"/>
            <a:ext cx="65187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client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(time span, </a:t>
            </a:r>
            <a:r>
              <a:rPr lang="de-DE" dirty="0" err="1"/>
              <a:t>location</a:t>
            </a:r>
            <a:r>
              <a:rPr lang="de-DE" dirty="0"/>
              <a:t>,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3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hypotheses</a:t>
            </a:r>
            <a:endParaRPr lang="de-DE" dirty="0"/>
          </a:p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hypotheses</a:t>
            </a:r>
            <a:r>
              <a:rPr lang="de-DE" dirty="0"/>
              <a:t> (</a:t>
            </a:r>
            <a:r>
              <a:rPr lang="de-DE" dirty="0" err="1"/>
              <a:t>visual</a:t>
            </a:r>
            <a:r>
              <a:rPr lang="de-DE" dirty="0"/>
              <a:t>/</a:t>
            </a:r>
            <a:r>
              <a:rPr lang="de-DE" dirty="0" err="1"/>
              <a:t>statistical</a:t>
            </a:r>
            <a:r>
              <a:rPr lang="de-DE" dirty="0"/>
              <a:t>)</a:t>
            </a:r>
          </a:p>
          <a:p>
            <a:r>
              <a:rPr lang="de-DE" dirty="0" err="1"/>
              <a:t>insights</a:t>
            </a:r>
            <a:r>
              <a:rPr lang="de-DE" dirty="0"/>
              <a:t> and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client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349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5093-1FBA-6805-335D-8F3168859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7503078-6B73-D773-4A39-8D3A08AC30ED}"/>
              </a:ext>
            </a:extLst>
          </p:cNvPr>
          <p:cNvSpPr/>
          <p:nvPr/>
        </p:nvSpPr>
        <p:spPr>
          <a:xfrm>
            <a:off x="255181" y="1967023"/>
            <a:ext cx="8995145" cy="1525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34BD53-9EC4-95F6-38B6-49CF122D5282}"/>
              </a:ext>
            </a:extLst>
          </p:cNvPr>
          <p:cNvSpPr txBox="1"/>
          <p:nvPr/>
        </p:nvSpPr>
        <p:spPr>
          <a:xfrm>
            <a:off x="7153053" y="3626552"/>
            <a:ext cx="239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Isabell Durieux</a:t>
            </a:r>
            <a:endParaRPr lang="de-DE" dirty="0"/>
          </a:p>
        </p:txBody>
      </p:sp>
      <p:pic>
        <p:nvPicPr>
          <p:cNvPr id="4098" name="Picture 2" descr="Triff – neue fische - in unserem Orientierungskurs">
            <a:extLst>
              <a:ext uri="{FF2B5EF4-FFF2-40B4-BE49-F238E27FC236}">
                <a16:creationId xmlns:a16="http://schemas.microsoft.com/office/drawing/2014/main" id="{F5AC346A-AB7F-BB66-DAEE-A744951F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bout us — Laika">
            <a:extLst>
              <a:ext uri="{FF2B5EF4-FFF2-40B4-BE49-F238E27FC236}">
                <a16:creationId xmlns:a16="http://schemas.microsoft.com/office/drawing/2014/main" id="{366C58D3-A1EA-02D5-D23A-47A2C727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58" y="5496825"/>
            <a:ext cx="2072935" cy="20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2DF52FA-D421-ECF7-5312-4EE4EC4CB1DF}"/>
              </a:ext>
            </a:extLst>
          </p:cNvPr>
          <p:cNvSpPr txBox="1"/>
          <p:nvPr/>
        </p:nvSpPr>
        <p:spPr>
          <a:xfrm>
            <a:off x="8350545" y="3215795"/>
            <a:ext cx="1041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02/20/2026</a:t>
            </a:r>
            <a:endParaRPr lang="de-DE" sz="12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ABC7C4F-92D6-489E-8A69-0349D70408B3}"/>
              </a:ext>
            </a:extLst>
          </p:cNvPr>
          <p:cNvSpPr txBox="1"/>
          <p:nvPr/>
        </p:nvSpPr>
        <p:spPr>
          <a:xfrm>
            <a:off x="3247360" y="2437520"/>
            <a:ext cx="2848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9622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50CE4-9D79-2B76-4910-62CBBCD6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44B2798-C8F1-237E-7597-CB840A9A8AF4}"/>
              </a:ext>
            </a:extLst>
          </p:cNvPr>
          <p:cNvSpPr txBox="1">
            <a:spLocks/>
          </p:cNvSpPr>
          <p:nvPr/>
        </p:nvSpPr>
        <p:spPr>
          <a:xfrm>
            <a:off x="933893" y="-183084"/>
            <a:ext cx="10515600" cy="1389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Data EDA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 descr="Balkendiagramm mit einfarbiger Füllung">
            <a:extLst>
              <a:ext uri="{FF2B5EF4-FFF2-40B4-BE49-F238E27FC236}">
                <a16:creationId xmlns:a16="http://schemas.microsoft.com/office/drawing/2014/main" id="{ABEBBEDC-850F-64F6-985E-9282E27BA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37" y="141000"/>
            <a:ext cx="741502" cy="74150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E52F57D-6551-AC39-74DF-6E0E2A9E6B9F}"/>
              </a:ext>
            </a:extLst>
          </p:cNvPr>
          <p:cNvSpPr txBox="1"/>
          <p:nvPr/>
        </p:nvSpPr>
        <p:spPr>
          <a:xfrm>
            <a:off x="232146" y="1307806"/>
            <a:ext cx="1106849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grade,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basement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renovated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zipcode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lot15, date,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Data I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worked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</a:t>
            </a:r>
          </a:p>
          <a:p>
            <a:pPr marL="285750" indent="-285750">
              <a:buFontTx/>
              <a:buChar char="-"/>
            </a:pP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Grade: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Overall grade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King County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Lat: 		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Latitude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Long: 	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Price: 	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Waterfront: 	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7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67854-6B87-7A22-4420-5B6B02FC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B1E894-CCC3-9BE3-34D4-6C91BF97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3" y="103869"/>
            <a:ext cx="10515600" cy="770204"/>
          </a:xfrm>
        </p:spPr>
        <p:txBody>
          <a:bodyPr>
            <a:normAutofit fontScale="90000"/>
          </a:bodyPr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1. Hypothesis: The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grade and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cheaper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1-5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00DABE-1360-549F-314C-878414C080B4}"/>
              </a:ext>
            </a:extLst>
          </p:cNvPr>
          <p:cNvSpPr txBox="1"/>
          <p:nvPr/>
        </p:nvSpPr>
        <p:spPr>
          <a:xfrm>
            <a:off x="10431582" y="6477132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333DEC3-471F-CBFA-51A1-9CDC5DF3CB20}"/>
              </a:ext>
            </a:extLst>
          </p:cNvPr>
          <p:cNvSpPr txBox="1"/>
          <p:nvPr/>
        </p:nvSpPr>
        <p:spPr>
          <a:xfrm>
            <a:off x="9161858" y="3106777"/>
            <a:ext cx="147027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270,000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279,000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450,000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440,000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526,000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BD60EC3-B0B5-5400-139A-EEADE47AC3DA}"/>
              </a:ext>
            </a:extLst>
          </p:cNvPr>
          <p:cNvSpPr txBox="1"/>
          <p:nvPr/>
        </p:nvSpPr>
        <p:spPr>
          <a:xfrm>
            <a:off x="10630279" y="3101503"/>
            <a:ext cx="14686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Mode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125,000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170,000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350,250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450,000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550,000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C981A0-46C7-3B7E-F893-68D19A162BA8}"/>
              </a:ext>
            </a:extLst>
          </p:cNvPr>
          <p:cNvSpPr txBox="1"/>
          <p:nvPr/>
        </p:nvSpPr>
        <p:spPr>
          <a:xfrm>
            <a:off x="7669048" y="3101503"/>
            <a:ext cx="14686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341,000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328,00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542,000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521,000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613,000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23600F5-09E0-A525-D1BF-944062CAF142}"/>
              </a:ext>
            </a:extLst>
          </p:cNvPr>
          <p:cNvSpPr txBox="1"/>
          <p:nvPr/>
        </p:nvSpPr>
        <p:spPr>
          <a:xfrm>
            <a:off x="7705877" y="4255765"/>
            <a:ext cx="14686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Std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273,000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247,000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365,000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359,000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411,000 </a:t>
            </a:r>
          </a:p>
        </p:txBody>
      </p:sp>
      <p:pic>
        <p:nvPicPr>
          <p:cNvPr id="20" name="Grafik 1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EF8AF6B-C7A8-F5E9-4B34-084011EB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" y="704808"/>
            <a:ext cx="3576822" cy="2346730"/>
          </a:xfrm>
          <a:prstGeom prst="rect">
            <a:avLst/>
          </a:prstGeom>
        </p:spPr>
      </p:pic>
      <p:pic>
        <p:nvPicPr>
          <p:cNvPr id="22" name="Grafik 21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12F34C4-9104-E26F-7591-77C9CC0F4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62" y="704807"/>
            <a:ext cx="3612650" cy="2346729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A45380F-BC8C-B87A-C3F9-EF19ADFB9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877" y="704807"/>
            <a:ext cx="3658738" cy="2326673"/>
          </a:xfrm>
          <a:prstGeom prst="rect">
            <a:avLst/>
          </a:prstGeom>
        </p:spPr>
      </p:pic>
      <p:pic>
        <p:nvPicPr>
          <p:cNvPr id="26" name="Grafik 2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7F55CDA-7D52-29B1-4225-66F420BF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9544"/>
            <a:ext cx="3698581" cy="2352010"/>
          </a:xfrm>
          <a:prstGeom prst="rect">
            <a:avLst/>
          </a:prstGeom>
        </p:spPr>
      </p:pic>
      <p:pic>
        <p:nvPicPr>
          <p:cNvPr id="28" name="Grafik 2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D8A3E1AC-73D1-1F4C-D59A-8F651E6C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677" y="3219544"/>
            <a:ext cx="3684335" cy="236592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92A125DB-9A7A-35F7-02BD-E81F3D607773}"/>
              </a:ext>
            </a:extLst>
          </p:cNvPr>
          <p:cNvSpPr txBox="1"/>
          <p:nvPr/>
        </p:nvSpPr>
        <p:spPr>
          <a:xfrm>
            <a:off x="9174549" y="4261039"/>
            <a:ext cx="158088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1,500,000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2,560,000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7,060,000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7,700,000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3,650,000 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AD0A784-BA02-432C-04E6-55240CE92B90}"/>
              </a:ext>
            </a:extLst>
          </p:cNvPr>
          <p:cNvSpPr txBox="1"/>
          <p:nvPr/>
        </p:nvSpPr>
        <p:spPr>
          <a:xfrm>
            <a:off x="10717893" y="4255764"/>
            <a:ext cx="14686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1: 78,000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2: 80,000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3: 82,000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4: 89,000 </a:t>
            </a:r>
          </a:p>
          <a:p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5: 110,000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B09D684-5F3A-AD50-1EC8-EDFDFA5C2871}"/>
              </a:ext>
            </a:extLst>
          </p:cNvPr>
          <p:cNvSpPr txBox="1"/>
          <p:nvPr/>
        </p:nvSpPr>
        <p:spPr>
          <a:xfrm>
            <a:off x="112675" y="573956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</a:t>
            </a:r>
            <a:r>
              <a:rPr lang="de-DE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F1AAA0-8721-796C-8C42-B7CC4C5C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04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36B98-8C85-9555-F639-24E034CF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DFE3A-3C6E-80B5-F198-B3ED6270151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262813" y="2147888"/>
            <a:ext cx="4929187" cy="2084387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selling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Costs back +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Socially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b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 descr="Start mit einfarbiger Füllung">
            <a:extLst>
              <a:ext uri="{FF2B5EF4-FFF2-40B4-BE49-F238E27FC236}">
                <a16:creationId xmlns:a16="http://schemas.microsoft.com/office/drawing/2014/main" id="{B86925D5-21EA-E54B-7DF9-61948B07B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84" y="78179"/>
            <a:ext cx="723016" cy="72301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C86C2EB-B0F9-92F9-1942-6DE04563D6FC}"/>
              </a:ext>
            </a:extLst>
          </p:cNvPr>
          <p:cNvSpPr txBox="1">
            <a:spLocks/>
          </p:cNvSpPr>
          <p:nvPr/>
        </p:nvSpPr>
        <p:spPr>
          <a:xfrm>
            <a:off x="281644" y="5273742"/>
            <a:ext cx="9857779" cy="1054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King County </a:t>
            </a:r>
          </a:p>
          <a:p>
            <a:pPr algn="l">
              <a:lnSpc>
                <a:spcPct val="150000"/>
              </a:lnSpc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D8691C4-F11B-44EF-318E-F50FE618B508}"/>
              </a:ext>
            </a:extLst>
          </p:cNvPr>
          <p:cNvSpPr txBox="1">
            <a:spLocks/>
          </p:cNvSpPr>
          <p:nvPr/>
        </p:nvSpPr>
        <p:spPr>
          <a:xfrm>
            <a:off x="933892" y="8296"/>
            <a:ext cx="10515600" cy="1238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Buying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b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fik 1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C2F3A9CA-3B90-03B6-C455-A4BA35454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09" t="13416" r="30233" b="17718"/>
          <a:stretch>
            <a:fillRect/>
          </a:stretch>
        </p:blipFill>
        <p:spPr>
          <a:xfrm>
            <a:off x="281644" y="1715593"/>
            <a:ext cx="6672277" cy="29490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37BA8E1-3C49-D15F-A9F9-7826C0C4E799}"/>
              </a:ext>
            </a:extLst>
          </p:cNvPr>
          <p:cNvSpPr txBox="1"/>
          <p:nvPr/>
        </p:nvSpPr>
        <p:spPr>
          <a:xfrm>
            <a:off x="281644" y="1270001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King County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E3772A3-E5FD-B884-9F95-C48E0A7AE375}"/>
              </a:ext>
            </a:extLst>
          </p:cNvPr>
          <p:cNvSpPr/>
          <p:nvPr/>
        </p:nvSpPr>
        <p:spPr>
          <a:xfrm>
            <a:off x="6953921" y="1715594"/>
            <a:ext cx="4759659" cy="2949003"/>
          </a:xfrm>
          <a:prstGeom prst="rect">
            <a:avLst/>
          </a:prstGeom>
          <a:noFill/>
          <a:ln>
            <a:solidFill>
              <a:srgbClr val="685D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0" name="Picture 2" descr="Triff – neue fische - in unserem Orientierungskurs">
            <a:extLst>
              <a:ext uri="{FF2B5EF4-FFF2-40B4-BE49-F238E27FC236}">
                <a16:creationId xmlns:a16="http://schemas.microsoft.com/office/drawing/2014/main" id="{9EAEBCA7-CC9B-914B-8F91-EEA42CDF4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bout us — Laika">
            <a:extLst>
              <a:ext uri="{FF2B5EF4-FFF2-40B4-BE49-F238E27FC236}">
                <a16:creationId xmlns:a16="http://schemas.microsoft.com/office/drawing/2014/main" id="{786D2600-67C4-721E-C958-8230D69D2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4A22ACE-668F-4421-ABE4-9C1750A7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2</a:t>
            </a:fld>
            <a:r>
              <a:rPr lang="de-DE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78141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292B-4A67-62FB-D99A-415DF40C8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E536F-98DE-FCC2-E278-FBCC266D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3" y="103869"/>
            <a:ext cx="10515600" cy="770204"/>
          </a:xfrm>
        </p:spPr>
        <p:txBody>
          <a:bodyPr>
            <a:normAutofit fontScale="90000"/>
          </a:bodyPr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grade and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cheaper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grades 3-13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B6DC7D-8262-86EE-E7D6-C06B4D4B9A7B}"/>
              </a:ext>
            </a:extLst>
          </p:cNvPr>
          <p:cNvSpPr txBox="1"/>
          <p:nvPr/>
        </p:nvSpPr>
        <p:spPr>
          <a:xfrm>
            <a:off x="10431582" y="6477132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234E7EA-6FCA-A78C-F31C-3B9657B8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1" y="773962"/>
            <a:ext cx="3257107" cy="2101877"/>
          </a:xfrm>
          <a:prstGeom prst="rect">
            <a:avLst/>
          </a:prstGeom>
        </p:spPr>
      </p:pic>
      <p:pic>
        <p:nvPicPr>
          <p:cNvPr id="7" name="Grafik 6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65CFA06-504B-ADDB-6917-CBB8B175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363" y="773962"/>
            <a:ext cx="3337331" cy="2101877"/>
          </a:xfrm>
          <a:prstGeom prst="rect">
            <a:avLst/>
          </a:prstGeom>
        </p:spPr>
      </p:pic>
      <p:pic>
        <p:nvPicPr>
          <p:cNvPr id="9" name="Grafik 8" descr="Ein Bild, das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ABA51CEC-0346-E107-9986-D0495961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16" y="773961"/>
            <a:ext cx="3235713" cy="2101877"/>
          </a:xfrm>
          <a:prstGeom prst="rect">
            <a:avLst/>
          </a:prstGeom>
        </p:spPr>
      </p:pic>
      <p:pic>
        <p:nvPicPr>
          <p:cNvPr id="11" name="Grafik 10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00D91621-8101-1AA2-57FA-915AE463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1" y="3040072"/>
            <a:ext cx="3273152" cy="2101877"/>
          </a:xfrm>
          <a:prstGeom prst="rect">
            <a:avLst/>
          </a:prstGeom>
        </p:spPr>
      </p:pic>
      <p:pic>
        <p:nvPicPr>
          <p:cNvPr id="13" name="Grafik 12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2A460437-60C5-9A12-1766-F8A91BB09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362" y="3066654"/>
            <a:ext cx="3263441" cy="2075295"/>
          </a:xfrm>
          <a:prstGeom prst="rect">
            <a:avLst/>
          </a:prstGeom>
        </p:spPr>
      </p:pic>
      <p:pic>
        <p:nvPicPr>
          <p:cNvPr id="19" name="Grafik 1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FF19BB0C-A595-F889-747C-64790585B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16" y="3066653"/>
            <a:ext cx="3263442" cy="207529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6D14D5B4-E078-A415-84C6-F0F0CB4F6980}"/>
              </a:ext>
            </a:extLst>
          </p:cNvPr>
          <p:cNvSpPr txBox="1"/>
          <p:nvPr/>
        </p:nvSpPr>
        <p:spPr>
          <a:xfrm>
            <a:off x="357812" y="5323237"/>
            <a:ext cx="1383712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262,000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212,000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249,000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302,000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403,000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543,000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1EDB951-F684-5C4B-CEDB-D6F817F505A1}"/>
              </a:ext>
            </a:extLst>
          </p:cNvPr>
          <p:cNvSpPr txBox="1"/>
          <p:nvPr/>
        </p:nvSpPr>
        <p:spPr>
          <a:xfrm>
            <a:off x="1860547" y="5323237"/>
            <a:ext cx="1470274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262,000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200,000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229,000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275,000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375,000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510,000 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AAB84DF-7A6F-A1C4-D292-08E6F517E79F}"/>
              </a:ext>
            </a:extLst>
          </p:cNvPr>
          <p:cNvSpPr txBox="1"/>
          <p:nvPr/>
        </p:nvSpPr>
        <p:spPr>
          <a:xfrm>
            <a:off x="3386123" y="5323237"/>
            <a:ext cx="1364476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Mode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262,000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355,000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275,000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250,000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350,000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550,000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4A23F9F-6A36-E17D-19BB-9B7FEA80CD12}"/>
              </a:ext>
            </a:extLst>
          </p:cNvPr>
          <p:cNvSpPr txBox="1"/>
          <p:nvPr/>
        </p:nvSpPr>
        <p:spPr>
          <a:xfrm>
            <a:off x="4777855" y="5323237"/>
            <a:ext cx="1476686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Std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97,000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118,000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123,000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156,000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218,000 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6D207ED-DB1E-554D-FEC8-0225A36667B6}"/>
              </a:ext>
            </a:extLst>
          </p:cNvPr>
          <p:cNvSpPr txBox="1"/>
          <p:nvPr/>
        </p:nvSpPr>
        <p:spPr>
          <a:xfrm>
            <a:off x="6284394" y="5323237"/>
            <a:ext cx="1383712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Max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262,000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435,000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795,000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1,200,000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2,050,000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3,070,000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7DDBBBF-D2BB-9AA1-BED0-134B27684322}"/>
              </a:ext>
            </a:extLst>
          </p:cNvPr>
          <p:cNvSpPr txBox="1"/>
          <p:nvPr/>
        </p:nvSpPr>
        <p:spPr>
          <a:xfrm>
            <a:off x="7697959" y="5323237"/>
            <a:ext cx="128913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3: 262,000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4: 80,000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5: 78,000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6: 82,000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7: 90,000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8: 140,000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BC83397-802E-9989-267C-FF44B5A1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16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B98DF-9009-9E95-5C6C-25472008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91B4A-0884-5875-59E5-85A3A14B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3" y="103869"/>
            <a:ext cx="10515600" cy="770204"/>
          </a:xfrm>
        </p:spPr>
        <p:txBody>
          <a:bodyPr>
            <a:normAutofit fontScale="90000"/>
          </a:bodyPr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grade and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cheaper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grades 3-13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C54A78-F988-1444-8E89-5F0FF6D164CD}"/>
              </a:ext>
            </a:extLst>
          </p:cNvPr>
          <p:cNvSpPr txBox="1"/>
          <p:nvPr/>
        </p:nvSpPr>
        <p:spPr>
          <a:xfrm>
            <a:off x="10431582" y="6477132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B4A24A1-02E6-3593-FBC5-73AFC886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851"/>
            <a:ext cx="3215618" cy="2064931"/>
          </a:xfrm>
          <a:prstGeom prst="rect">
            <a:avLst/>
          </a:prstGeom>
        </p:spPr>
      </p:pic>
      <p:pic>
        <p:nvPicPr>
          <p:cNvPr id="10" name="Grafik 9" descr="Ein Bild, das Diagramm, Screenshot, Text, Reihe enthält.&#10;&#10;KI-generierte Inhalte können fehlerhaft sein.">
            <a:extLst>
              <a:ext uri="{FF2B5EF4-FFF2-40B4-BE49-F238E27FC236}">
                <a16:creationId xmlns:a16="http://schemas.microsoft.com/office/drawing/2014/main" id="{832E0E99-9053-F7B6-F1D2-ABD87594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23" y="807851"/>
            <a:ext cx="3215616" cy="2064930"/>
          </a:xfrm>
          <a:prstGeom prst="rect">
            <a:avLst/>
          </a:prstGeom>
        </p:spPr>
      </p:pic>
      <p:pic>
        <p:nvPicPr>
          <p:cNvPr id="14" name="Grafik 13" descr="Ein Bild, das Diagramm, Screenshot, Reihe, Text enthält.&#10;&#10;KI-generierte Inhalte können fehlerhaft sein.">
            <a:extLst>
              <a:ext uri="{FF2B5EF4-FFF2-40B4-BE49-F238E27FC236}">
                <a16:creationId xmlns:a16="http://schemas.microsoft.com/office/drawing/2014/main" id="{F9BF3968-85AA-5BBC-32C0-5423949C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29" y="807851"/>
            <a:ext cx="3178837" cy="2064930"/>
          </a:xfrm>
          <a:prstGeom prst="rect">
            <a:avLst/>
          </a:prstGeom>
        </p:spPr>
      </p:pic>
      <p:pic>
        <p:nvPicPr>
          <p:cNvPr id="16" name="Grafik 15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18113FE0-38BA-3844-1FC2-1279126C4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3040"/>
            <a:ext cx="3184091" cy="2064930"/>
          </a:xfrm>
          <a:prstGeom prst="rect">
            <a:avLst/>
          </a:prstGeom>
        </p:spPr>
      </p:pic>
      <p:pic>
        <p:nvPicPr>
          <p:cNvPr id="18" name="Grafik 1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4BABB5BC-A4F9-D5A5-E61C-91D909724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623" y="2963040"/>
            <a:ext cx="3199853" cy="2064930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07DD3F2-611F-7CDF-FC7D-D39945397665}"/>
              </a:ext>
            </a:extLst>
          </p:cNvPr>
          <p:cNvSpPr txBox="1"/>
          <p:nvPr/>
        </p:nvSpPr>
        <p:spPr>
          <a:xfrm>
            <a:off x="8235193" y="3053614"/>
            <a:ext cx="147027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Median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720,000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914,000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1,280,000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1,820,000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2,980,000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44D422-9EBF-472E-D822-51706B5386F1}"/>
              </a:ext>
            </a:extLst>
          </p:cNvPr>
          <p:cNvSpPr txBox="1"/>
          <p:nvPr/>
        </p:nvSpPr>
        <p:spPr>
          <a:xfrm>
            <a:off x="9703614" y="3048340"/>
            <a:ext cx="14686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Mode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650,000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1,050,00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1,150,000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1,490,000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3,800,000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DA7BAD-9AF9-B43F-1B84-3547144FB3E6}"/>
              </a:ext>
            </a:extLst>
          </p:cNvPr>
          <p:cNvSpPr txBox="1"/>
          <p:nvPr/>
        </p:nvSpPr>
        <p:spPr>
          <a:xfrm>
            <a:off x="6742383" y="3048340"/>
            <a:ext cx="145905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Mean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774,000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1,072,00 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1,498,000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2,203,000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3,711,000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7846CF4-D65C-9969-C160-0A4A71F43949}"/>
              </a:ext>
            </a:extLst>
          </p:cNvPr>
          <p:cNvSpPr txBox="1"/>
          <p:nvPr/>
        </p:nvSpPr>
        <p:spPr>
          <a:xfrm>
            <a:off x="6779212" y="4202602"/>
            <a:ext cx="145905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Std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317,000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484,000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705,000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1,029,000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1,859,000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34D1230-BCE4-AF86-6E42-4F200BC1BB63}"/>
              </a:ext>
            </a:extLst>
          </p:cNvPr>
          <p:cNvSpPr txBox="1"/>
          <p:nvPr/>
        </p:nvSpPr>
        <p:spPr>
          <a:xfrm>
            <a:off x="8247884" y="4207876"/>
            <a:ext cx="145905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Max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2,300,000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3,600,000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7,060,000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5,350,000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7,700,000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AA05260-C2E9-8B43-F873-29D78F72440C}"/>
              </a:ext>
            </a:extLst>
          </p:cNvPr>
          <p:cNvSpPr txBox="1"/>
          <p:nvPr/>
        </p:nvSpPr>
        <p:spPr>
          <a:xfrm>
            <a:off x="9791228" y="4202601"/>
            <a:ext cx="13853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Min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dirty="0" err="1">
                <a:latin typeface="Arial" panose="020B0604020202020204" pitchFamily="34" charset="0"/>
                <a:cs typeface="Arial" panose="020B0604020202020204" pitchFamily="34" charset="0"/>
              </a:rPr>
              <a:t>dollar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9: 230,000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10: 316,000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11: 420,000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12: 835,000 </a:t>
            </a:r>
          </a:p>
          <a:p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Grade 13: 178,000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5951C99-2AC9-A222-010E-E678A4A6BCF9}"/>
              </a:ext>
            </a:extLst>
          </p:cNvPr>
          <p:cNvSpPr txBox="1"/>
          <p:nvPr/>
        </p:nvSpPr>
        <p:spPr>
          <a:xfrm>
            <a:off x="112675" y="573956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</a:t>
            </a:r>
            <a:r>
              <a:rPr lang="de-DE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DE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E955AD-B33C-0377-2374-2E6F01F2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34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0563-3CB8-007C-2C2F-1A318B216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4795A-498A-7C13-7A89-493A4CEB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66" y="146990"/>
            <a:ext cx="11801865" cy="770204"/>
          </a:xfrm>
        </p:spPr>
        <p:txBody>
          <a:bodyPr>
            <a:no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 2: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accumulated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council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8A4382-E53A-3B11-C2D5-5E09140C475F}"/>
              </a:ext>
            </a:extLst>
          </p:cNvPr>
          <p:cNvSpPr txBox="1"/>
          <p:nvPr/>
        </p:nvSpPr>
        <p:spPr>
          <a:xfrm>
            <a:off x="354556" y="905694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Up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120,000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dollars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338DEB02-FB87-570F-1D7A-290428BB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7" y="1339372"/>
            <a:ext cx="7775808" cy="31020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252DBFB-2F3C-901F-E911-0898D0A85840}"/>
              </a:ext>
            </a:extLst>
          </p:cNvPr>
          <p:cNvSpPr txBox="1"/>
          <p:nvPr/>
        </p:nvSpPr>
        <p:spPr>
          <a:xfrm>
            <a:off x="702791" y="1413525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pic>
        <p:nvPicPr>
          <p:cNvPr id="8" name="Grafik 7" descr="Ein Bild, das Karte, Text enthält.&#10;&#10;KI-generierte Inhalte können fehlerhaft sein.">
            <a:extLst>
              <a:ext uri="{FF2B5EF4-FFF2-40B4-BE49-F238E27FC236}">
                <a16:creationId xmlns:a16="http://schemas.microsoft.com/office/drawing/2014/main" id="{CB495602-15FD-E356-14DD-BC9B1F13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6" y="3860948"/>
            <a:ext cx="7775805" cy="31020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F39A314-F7E3-73C0-E55E-376FA9439705}"/>
              </a:ext>
            </a:extLst>
          </p:cNvPr>
          <p:cNvSpPr txBox="1"/>
          <p:nvPr/>
        </p:nvSpPr>
        <p:spPr>
          <a:xfrm>
            <a:off x="702791" y="3999447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D9D36F-54F3-99F6-BDEA-85418E540975}"/>
              </a:ext>
            </a:extLst>
          </p:cNvPr>
          <p:cNvSpPr txBox="1"/>
          <p:nvPr/>
        </p:nvSpPr>
        <p:spPr>
          <a:xfrm>
            <a:off x="7970871" y="2890397"/>
            <a:ext cx="4047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 wäre es nice die Distrikte von King County zu sehen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3330CE-1130-F8F2-B06F-FFE1A364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702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4338D-5FEA-AB34-A129-103F9350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37B0D-4E89-3675-8A23-C3427E68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67" y="273990"/>
            <a:ext cx="11801865" cy="770204"/>
          </a:xfrm>
        </p:spPr>
        <p:txBody>
          <a:bodyPr>
            <a:noAutofit/>
          </a:bodyPr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accumulated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ACF594-85F9-B7E3-C5E8-F6B81430D7FA}"/>
              </a:ext>
            </a:extLst>
          </p:cNvPr>
          <p:cNvSpPr txBox="1"/>
          <p:nvPr/>
        </p:nvSpPr>
        <p:spPr>
          <a:xfrm>
            <a:off x="354556" y="905694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: Up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120,000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dollars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95144B-950E-35FB-82D6-68C098C90AFC}"/>
              </a:ext>
            </a:extLst>
          </p:cNvPr>
          <p:cNvSpPr txBox="1"/>
          <p:nvPr/>
        </p:nvSpPr>
        <p:spPr>
          <a:xfrm>
            <a:off x="702791" y="1413525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Distribution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120,000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dollars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BF0438F-8168-562F-DAF9-AE4E0068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897"/>
            <a:ext cx="9045264" cy="36084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BABDABD-DB24-CE23-496D-6869F0DAE298}"/>
              </a:ext>
            </a:extLst>
          </p:cNvPr>
          <p:cNvSpPr txBox="1"/>
          <p:nvPr/>
        </p:nvSpPr>
        <p:spPr>
          <a:xfrm>
            <a:off x="354556" y="5444475"/>
            <a:ext cx="5689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F0EBF06-82AB-9D40-867A-F937B2DA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57D8C-85A1-A94D-B91A-4E7148FA21D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5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8B3C6-F02D-C98F-F957-A4099C297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F95FCB7-6777-3962-29A5-C4CEAD05B1A5}"/>
              </a:ext>
            </a:extLst>
          </p:cNvPr>
          <p:cNvSpPr txBox="1">
            <a:spLocks/>
          </p:cNvSpPr>
          <p:nvPr/>
        </p:nvSpPr>
        <p:spPr>
          <a:xfrm>
            <a:off x="945467" y="-1"/>
            <a:ext cx="10515600" cy="1238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Summary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b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39EDB4D0-FC79-E6E8-6436-C813E0307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607995"/>
              </p:ext>
            </p:extLst>
          </p:nvPr>
        </p:nvGraphicFramePr>
        <p:xfrm>
          <a:off x="158848" y="1623273"/>
          <a:ext cx="11874303" cy="426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Grafik 20" descr="Gehirn im Kopf mit einfarbiger Füllung">
            <a:extLst>
              <a:ext uri="{FF2B5EF4-FFF2-40B4-BE49-F238E27FC236}">
                <a16:creationId xmlns:a16="http://schemas.microsoft.com/office/drawing/2014/main" id="{438242FC-E04C-29FA-33A8-63C289000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848" y="168635"/>
            <a:ext cx="697804" cy="686230"/>
          </a:xfrm>
          <a:prstGeom prst="rect">
            <a:avLst/>
          </a:prstGeom>
        </p:spPr>
      </p:pic>
      <p:sp>
        <p:nvSpPr>
          <p:cNvPr id="26" name="Foliennummernplatzhalter 22">
            <a:extLst>
              <a:ext uri="{FF2B5EF4-FFF2-40B4-BE49-F238E27FC236}">
                <a16:creationId xmlns:a16="http://schemas.microsoft.com/office/drawing/2014/main" id="{51BD1CF6-6A6C-8184-A61B-6D3D5767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3</a:t>
            </a:fld>
            <a:r>
              <a:rPr lang="de-DE" dirty="0"/>
              <a:t>/10</a:t>
            </a:r>
          </a:p>
        </p:txBody>
      </p:sp>
      <p:pic>
        <p:nvPicPr>
          <p:cNvPr id="27" name="Picture 2" descr="Triff – neue fische - in unserem Orientierungskurs">
            <a:extLst>
              <a:ext uri="{FF2B5EF4-FFF2-40B4-BE49-F238E27FC236}">
                <a16:creationId xmlns:a16="http://schemas.microsoft.com/office/drawing/2014/main" id="{3923D01A-9AF0-D766-FED7-AA7C0EE2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bout us — Laika">
            <a:extLst>
              <a:ext uri="{FF2B5EF4-FFF2-40B4-BE49-F238E27FC236}">
                <a16:creationId xmlns:a16="http://schemas.microsoft.com/office/drawing/2014/main" id="{BCF80CC5-506A-672C-1BFF-60BE4033A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25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E772-993E-C11C-A189-38E03F92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ED50A288-1D18-2542-7D24-0EF161D9EEA9}"/>
              </a:ext>
            </a:extLst>
          </p:cNvPr>
          <p:cNvSpPr/>
          <p:nvPr/>
        </p:nvSpPr>
        <p:spPr>
          <a:xfrm>
            <a:off x="-12338" y="854913"/>
            <a:ext cx="12408061" cy="220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FD5AD66-7C1A-774A-AB48-A994D689C38A}"/>
              </a:ext>
            </a:extLst>
          </p:cNvPr>
          <p:cNvSpPr txBox="1">
            <a:spLocks/>
          </p:cNvSpPr>
          <p:nvPr/>
        </p:nvSpPr>
        <p:spPr>
          <a:xfrm>
            <a:off x="933893" y="-183084"/>
            <a:ext cx="10515600" cy="1389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br>
              <a:rPr lang="de-DE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 descr="Balkendiagramm mit einfarbiger Füllung">
            <a:extLst>
              <a:ext uri="{FF2B5EF4-FFF2-40B4-BE49-F238E27FC236}">
                <a16:creationId xmlns:a16="http://schemas.microsoft.com/office/drawing/2014/main" id="{4B416138-5129-D332-6009-3059693A5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391" y="69336"/>
            <a:ext cx="741502" cy="74150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C0F252-1A4B-7A8E-46B4-913A0A16FA24}"/>
              </a:ext>
            </a:extLst>
          </p:cNvPr>
          <p:cNvSpPr txBox="1"/>
          <p:nvPr/>
        </p:nvSpPr>
        <p:spPr>
          <a:xfrm>
            <a:off x="0" y="971120"/>
            <a:ext cx="12002385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variable: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basement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	lot15, date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selling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and </a:t>
            </a:r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grade,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zipcode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Age, </a:t>
            </a:r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Modernization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renovated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029C949C-5B29-1C5E-94ED-502AF615F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22447"/>
              </p:ext>
            </p:extLst>
          </p:nvPr>
        </p:nvGraphicFramePr>
        <p:xfrm>
          <a:off x="1795900" y="3294334"/>
          <a:ext cx="98802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438">
                  <a:extLst>
                    <a:ext uri="{9D8B030D-6E8A-4147-A177-3AD203B41FA5}">
                      <a16:colId xmlns:a16="http://schemas.microsoft.com/office/drawing/2014/main" val="976880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324369"/>
                    </a:ext>
                  </a:extLst>
                </a:gridCol>
                <a:gridCol w="8148577">
                  <a:extLst>
                    <a:ext uri="{9D8B030D-6E8A-4147-A177-3AD203B41FA5}">
                      <a16:colId xmlns:a16="http://schemas.microsoft.com/office/drawing/2014/main" val="3996710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</a:t>
                      </a:r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275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</a:t>
                      </a:r>
                      <a:endParaRPr lang="de-DE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0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Grade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 grade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given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King County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grading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8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80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coordinate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prediction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67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Waterfront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which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view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waterfront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505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de-DE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Unique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identified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41817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522EE96F-EF7F-7244-F3BA-64297B921793}"/>
              </a:ext>
            </a:extLst>
          </p:cNvPr>
          <p:cNvSpPr txBox="1"/>
          <p:nvPr/>
        </p:nvSpPr>
        <p:spPr>
          <a:xfrm>
            <a:off x="-12338" y="3234803"/>
            <a:ext cx="1785088" cy="1296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and </a:t>
            </a:r>
            <a:r>
              <a:rPr lang="de-DE" sz="18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de-DE" sz="1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Foliennummernplatzhalter 22">
            <a:extLst>
              <a:ext uri="{FF2B5EF4-FFF2-40B4-BE49-F238E27FC236}">
                <a16:creationId xmlns:a16="http://schemas.microsoft.com/office/drawing/2014/main" id="{358F2958-2427-55B3-0C56-751467AC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4</a:t>
            </a:fld>
            <a:r>
              <a:rPr lang="de-DE" dirty="0"/>
              <a:t>/10</a:t>
            </a:r>
          </a:p>
        </p:txBody>
      </p:sp>
      <p:pic>
        <p:nvPicPr>
          <p:cNvPr id="11" name="Picture 2" descr="Triff – neue fische - in unserem Orientierungskurs">
            <a:extLst>
              <a:ext uri="{FF2B5EF4-FFF2-40B4-BE49-F238E27FC236}">
                <a16:creationId xmlns:a16="http://schemas.microsoft.com/office/drawing/2014/main" id="{6E0A3FBF-7DAE-D758-7E30-9807C96B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bout us — Laika">
            <a:extLst>
              <a:ext uri="{FF2B5EF4-FFF2-40B4-BE49-F238E27FC236}">
                <a16:creationId xmlns:a16="http://schemas.microsoft.com/office/drawing/2014/main" id="{8D1382B7-5E7E-011F-C178-089DE57D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F6AFA2-34D3-8E9B-FC3D-88FCEA00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6" y="286369"/>
            <a:ext cx="11989707" cy="7702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 1: The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grade and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cheaper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1-5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fik 19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D6350D9-56CF-28CA-DD65-27D03B02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3" y="1168913"/>
            <a:ext cx="3576822" cy="2346730"/>
          </a:xfrm>
          <a:prstGeom prst="rect">
            <a:avLst/>
          </a:prstGeom>
        </p:spPr>
      </p:pic>
      <p:pic>
        <p:nvPicPr>
          <p:cNvPr id="22" name="Grafik 21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FA517CD2-837E-A3F7-B545-3D68187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30" y="1168912"/>
            <a:ext cx="3612650" cy="2346729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85D8617A-19C2-DAA4-EC20-717A9227A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45" y="1168912"/>
            <a:ext cx="3658738" cy="2326673"/>
          </a:xfrm>
          <a:prstGeom prst="rect">
            <a:avLst/>
          </a:prstGeom>
        </p:spPr>
      </p:pic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6144FB60-0731-7DC1-729C-53A75FB77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48250"/>
              </p:ext>
            </p:extLst>
          </p:nvPr>
        </p:nvGraphicFramePr>
        <p:xfrm>
          <a:off x="192486" y="3922408"/>
          <a:ext cx="8128001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1400357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0343017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001236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447879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708954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5356906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82290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5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0,270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0,125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0,078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0,273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0,279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0,170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0,247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73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7,060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0,365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79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0,440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1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0,526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0,411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50996"/>
                  </a:ext>
                </a:extLst>
              </a:tr>
            </a:tbl>
          </a:graphicData>
        </a:graphic>
      </p:graphicFrame>
      <p:sp>
        <p:nvSpPr>
          <p:cNvPr id="37" name="Rechteck 36">
            <a:extLst>
              <a:ext uri="{FF2B5EF4-FFF2-40B4-BE49-F238E27FC236}">
                <a16:creationId xmlns:a16="http://schemas.microsoft.com/office/drawing/2014/main" id="{D5997D8C-C1B4-5C75-13AA-1F25D6DA7F03}"/>
              </a:ext>
            </a:extLst>
          </p:cNvPr>
          <p:cNvSpPr/>
          <p:nvPr/>
        </p:nvSpPr>
        <p:spPr>
          <a:xfrm>
            <a:off x="915856" y="1090585"/>
            <a:ext cx="2434055" cy="19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21D7F3-AB1E-B55D-048F-6C6576E159A8}"/>
              </a:ext>
            </a:extLst>
          </p:cNvPr>
          <p:cNvSpPr/>
          <p:nvPr/>
        </p:nvSpPr>
        <p:spPr>
          <a:xfrm>
            <a:off x="4515282" y="1070527"/>
            <a:ext cx="2434055" cy="19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F53A511-A374-C29C-4C24-BE1B7A89BF75}"/>
              </a:ext>
            </a:extLst>
          </p:cNvPr>
          <p:cNvSpPr/>
          <p:nvPr/>
        </p:nvSpPr>
        <p:spPr>
          <a:xfrm>
            <a:off x="8329797" y="1064432"/>
            <a:ext cx="2434055" cy="19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87A7275-2757-2660-73A6-71A2957AFA2B}"/>
              </a:ext>
            </a:extLst>
          </p:cNvPr>
          <p:cNvSpPr txBox="1"/>
          <p:nvPr/>
        </p:nvSpPr>
        <p:spPr>
          <a:xfrm>
            <a:off x="237148" y="984893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5CB09D8-300B-9FD0-9601-0D11DDE4DC23}"/>
              </a:ext>
            </a:extLst>
          </p:cNvPr>
          <p:cNvSpPr txBox="1"/>
          <p:nvPr/>
        </p:nvSpPr>
        <p:spPr>
          <a:xfrm>
            <a:off x="4028619" y="97591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E18EE3-A40A-9029-18F0-07A5375136BD}"/>
              </a:ext>
            </a:extLst>
          </p:cNvPr>
          <p:cNvSpPr txBox="1"/>
          <p:nvPr/>
        </p:nvSpPr>
        <p:spPr>
          <a:xfrm>
            <a:off x="7912843" y="984893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E117A9C-AC11-4BD3-7228-2454D02309E3}"/>
              </a:ext>
            </a:extLst>
          </p:cNvPr>
          <p:cNvSpPr txBox="1"/>
          <p:nvPr/>
        </p:nvSpPr>
        <p:spPr>
          <a:xfrm>
            <a:off x="201796" y="3515641"/>
            <a:ext cx="4219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and 5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7DEC9E2-F4EC-6CA9-5DF5-179E761DF644}"/>
              </a:ext>
            </a:extLst>
          </p:cNvPr>
          <p:cNvSpPr txBox="1"/>
          <p:nvPr/>
        </p:nvSpPr>
        <p:spPr>
          <a:xfrm>
            <a:off x="8647265" y="3751284"/>
            <a:ext cx="3352249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House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deviation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suggesting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variability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homes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oliennummernplatzhalter 22">
            <a:extLst>
              <a:ext uri="{FF2B5EF4-FFF2-40B4-BE49-F238E27FC236}">
                <a16:creationId xmlns:a16="http://schemas.microsoft.com/office/drawing/2014/main" id="{D7213082-B19F-BA86-C6B2-7B996568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5</a:t>
            </a:fld>
            <a:r>
              <a:rPr lang="de-DE" dirty="0"/>
              <a:t>/10</a:t>
            </a:r>
          </a:p>
        </p:txBody>
      </p:sp>
      <p:pic>
        <p:nvPicPr>
          <p:cNvPr id="48" name="Picture 2" descr="Triff – neue fische - in unserem Orientierungskurs">
            <a:extLst>
              <a:ext uri="{FF2B5EF4-FFF2-40B4-BE49-F238E27FC236}">
                <a16:creationId xmlns:a16="http://schemas.microsoft.com/office/drawing/2014/main" id="{AD347F80-A105-FD53-6BF8-2F4E25270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About us — Laika">
            <a:extLst>
              <a:ext uri="{FF2B5EF4-FFF2-40B4-BE49-F238E27FC236}">
                <a16:creationId xmlns:a16="http://schemas.microsoft.com/office/drawing/2014/main" id="{F6BF1521-9FF5-BF1C-FC8A-EC95396B6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8B75-37DA-7C37-70A3-FD5C3407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01548-AFCB-C8B4-3007-248233C7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6" y="-35359"/>
            <a:ext cx="11989707" cy="770204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 1: The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grade and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cheaper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grade 3-13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FB833EC9-D457-2F79-58E0-B9E0D8586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87040"/>
              </p:ext>
            </p:extLst>
          </p:nvPr>
        </p:nvGraphicFramePr>
        <p:xfrm>
          <a:off x="3908471" y="1225850"/>
          <a:ext cx="8232206" cy="453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068">
                  <a:extLst>
                    <a:ext uri="{9D8B030D-6E8A-4147-A177-3AD203B41FA5}">
                      <a16:colId xmlns:a16="http://schemas.microsoft.com/office/drawing/2014/main" val="11400357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529908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0343017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0012363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447879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708954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5356906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82290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Grade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in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</a:t>
                      </a: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dollar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25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0,262</a:t>
                      </a: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0,262</a:t>
                      </a: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0,262</a:t>
                      </a: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0,262</a:t>
                      </a: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0,262</a:t>
                      </a: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</a:t>
                      </a: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0,212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0,200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0,355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0,435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0,097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73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0,249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0,229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0,275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0,795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0,078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0,118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79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0,302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0,275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1,200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0,082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0,123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1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0,403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0,375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2,050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0,090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0,156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5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0,543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0,510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3,070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0,140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0,218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81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0,774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0,720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2,300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0,230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0,317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52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1,072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0,914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3,600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0,316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0,484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947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1,498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1,280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7,060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0,420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0,705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76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2,203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1,820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1,490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5,350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0,835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1,029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607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0000" anchor="ctr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3,711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2,980</a:t>
                      </a:r>
                    </a:p>
                  </a:txBody>
                  <a:tcPr marL="9000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3,800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7,700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0,178</a:t>
                      </a:r>
                    </a:p>
                  </a:txBody>
                  <a:tcPr marL="90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1,859</a:t>
                      </a:r>
                    </a:p>
                  </a:txBody>
                  <a:tcPr marL="90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248612"/>
                  </a:ext>
                </a:extLst>
              </a:tr>
            </a:tbl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F03D4D8A-88AB-E1C6-C4D4-D1AA1487B18F}"/>
              </a:ext>
            </a:extLst>
          </p:cNvPr>
          <p:cNvSpPr txBox="1"/>
          <p:nvPr/>
        </p:nvSpPr>
        <p:spPr>
          <a:xfrm>
            <a:off x="357834" y="5826824"/>
            <a:ext cx="313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3, and 7-13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plotted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Grafik 2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44FAC50-0F2A-A386-06D4-5EB72D6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8" y="1280706"/>
            <a:ext cx="3337331" cy="2101877"/>
          </a:xfrm>
          <a:prstGeom prst="rect">
            <a:avLst/>
          </a:prstGeom>
        </p:spPr>
      </p:pic>
      <p:pic>
        <p:nvPicPr>
          <p:cNvPr id="4" name="Grafik 3" descr="Ein Bild, das Diagramm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F4201F4-25EA-CE91-3535-55DD768B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1" y="3730665"/>
            <a:ext cx="3235713" cy="210187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AFDAB1B-1230-230B-01AE-48961EE90B3B}"/>
              </a:ext>
            </a:extLst>
          </p:cNvPr>
          <p:cNvSpPr/>
          <p:nvPr/>
        </p:nvSpPr>
        <p:spPr>
          <a:xfrm>
            <a:off x="905941" y="1183466"/>
            <a:ext cx="2434055" cy="19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0A3556D-0A32-E994-06B5-23EA5D9B0928}"/>
              </a:ext>
            </a:extLst>
          </p:cNvPr>
          <p:cNvSpPr txBox="1"/>
          <p:nvPr/>
        </p:nvSpPr>
        <p:spPr>
          <a:xfrm>
            <a:off x="357833" y="97824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4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11769811-9AA5-E8D8-CFE3-74C6E4FA443C}"/>
              </a:ext>
            </a:extLst>
          </p:cNvPr>
          <p:cNvSpPr/>
          <p:nvPr/>
        </p:nvSpPr>
        <p:spPr>
          <a:xfrm>
            <a:off x="832482" y="3625983"/>
            <a:ext cx="2434055" cy="196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3B5F8F8-936B-C62B-51B6-0F79EE80ED7F}"/>
              </a:ext>
            </a:extLst>
          </p:cNvPr>
          <p:cNvSpPr txBox="1"/>
          <p:nvPr/>
        </p:nvSpPr>
        <p:spPr>
          <a:xfrm>
            <a:off x="357833" y="3456706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5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0DB742B-6539-82AC-8BDE-5C7112AAC775}"/>
              </a:ext>
            </a:extLst>
          </p:cNvPr>
          <p:cNvSpPr txBox="1"/>
          <p:nvPr/>
        </p:nvSpPr>
        <p:spPr>
          <a:xfrm>
            <a:off x="4869169" y="6026879"/>
            <a:ext cx="70990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600" dirty="0"/>
              <a:t>The </a:t>
            </a:r>
            <a:r>
              <a:rPr lang="de-DE" sz="1600" dirty="0" err="1"/>
              <a:t>table</a:t>
            </a:r>
            <a:r>
              <a:rPr lang="de-DE" sz="1600" dirty="0"/>
              <a:t> </a:t>
            </a:r>
            <a:r>
              <a:rPr lang="de-DE" sz="1600" dirty="0" err="1"/>
              <a:t>shows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house</a:t>
            </a:r>
            <a:r>
              <a:rPr lang="de-DE" sz="1600" dirty="0"/>
              <a:t> </a:t>
            </a:r>
            <a:r>
              <a:rPr lang="de-DE" sz="1600" dirty="0" err="1"/>
              <a:t>prices</a:t>
            </a:r>
            <a:r>
              <a:rPr lang="de-DE" sz="1600" dirty="0"/>
              <a:t> </a:t>
            </a:r>
            <a:r>
              <a:rPr lang="de-DE" sz="1600" dirty="0" err="1"/>
              <a:t>increase</a:t>
            </a:r>
            <a:r>
              <a:rPr lang="de-DE" sz="1600" dirty="0"/>
              <a:t> </a:t>
            </a:r>
            <a:r>
              <a:rPr lang="de-DE" sz="1600" dirty="0" err="1"/>
              <a:t>strongly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higher</a:t>
            </a:r>
            <a:r>
              <a:rPr lang="de-DE" sz="1600" dirty="0"/>
              <a:t> grade </a:t>
            </a:r>
            <a:r>
              <a:rPr lang="de-DE" sz="1600" dirty="0" err="1"/>
              <a:t>levels</a:t>
            </a:r>
            <a:r>
              <a:rPr lang="de-DE" sz="1600" dirty="0"/>
              <a:t>.</a:t>
            </a:r>
          </a:p>
        </p:txBody>
      </p:sp>
      <p:sp>
        <p:nvSpPr>
          <p:cNvPr id="31" name="Foliennummernplatzhalter 22">
            <a:extLst>
              <a:ext uri="{FF2B5EF4-FFF2-40B4-BE49-F238E27FC236}">
                <a16:creationId xmlns:a16="http://schemas.microsoft.com/office/drawing/2014/main" id="{91DE242C-83A4-5E8F-B958-9A5BF582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6</a:t>
            </a:fld>
            <a:r>
              <a:rPr lang="de-DE" dirty="0"/>
              <a:t>/10</a:t>
            </a:r>
          </a:p>
        </p:txBody>
      </p:sp>
      <p:pic>
        <p:nvPicPr>
          <p:cNvPr id="32" name="Picture 2" descr="Triff – neue fische - in unserem Orientierungskurs">
            <a:extLst>
              <a:ext uri="{FF2B5EF4-FFF2-40B4-BE49-F238E27FC236}">
                <a16:creationId xmlns:a16="http://schemas.microsoft.com/office/drawing/2014/main" id="{A0EE9E95-05F6-D233-2901-B113E7ED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About us — Laika">
            <a:extLst>
              <a:ext uri="{FF2B5EF4-FFF2-40B4-BE49-F238E27FC236}">
                <a16:creationId xmlns:a16="http://schemas.microsoft.com/office/drawing/2014/main" id="{564667EC-A33F-42AB-B30A-2059932D1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6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22742-3BFA-B166-20BE-D114AF27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558B2F-A70B-71D8-71D0-F02805BA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0" y="952422"/>
            <a:ext cx="5908999" cy="5159011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708AE026-4A77-85AE-06C1-A85C19FF2A4A}"/>
              </a:ext>
            </a:extLst>
          </p:cNvPr>
          <p:cNvSpPr txBox="1">
            <a:spLocks/>
          </p:cNvSpPr>
          <p:nvPr/>
        </p:nvSpPr>
        <p:spPr>
          <a:xfrm>
            <a:off x="101145" y="133248"/>
            <a:ext cx="11989707" cy="770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Lower grades and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median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homes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342560C-BEDF-DEB2-F026-0144C00FDEB1}"/>
              </a:ext>
            </a:extLst>
          </p:cNvPr>
          <p:cNvSpPr txBox="1"/>
          <p:nvPr/>
        </p:nvSpPr>
        <p:spPr>
          <a:xfrm>
            <a:off x="6009624" y="5570077"/>
            <a:ext cx="626339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Hypothesis 1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is</a:t>
            </a: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confirmed</a:t>
            </a:r>
            <a:endParaRPr lang="de-DE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Focus on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lower</a:t>
            </a: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grades (grade 4-7) and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conditions</a:t>
            </a: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condition</a:t>
            </a: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1-3)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to</a:t>
            </a:r>
            <a:r>
              <a:rPr lang="de-DE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find </a:t>
            </a:r>
            <a:r>
              <a:rPr lang="de-DE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houses</a:t>
            </a:r>
            <a:endParaRPr lang="de-DE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9A486E3-1147-D5E7-AF4D-3A41A28E2F18}"/>
              </a:ext>
            </a:extLst>
          </p:cNvPr>
          <p:cNvSpPr txBox="1"/>
          <p:nvPr/>
        </p:nvSpPr>
        <p:spPr>
          <a:xfrm>
            <a:off x="6770404" y="1275643"/>
            <a:ext cx="4086649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grade (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y-axis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(x-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grades (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10–13)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substantially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positive but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grade on median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oliennummernplatzhalter 22">
            <a:extLst>
              <a:ext uri="{FF2B5EF4-FFF2-40B4-BE49-F238E27FC236}">
                <a16:creationId xmlns:a16="http://schemas.microsoft.com/office/drawing/2014/main" id="{EE64A0A1-9071-0826-86B3-643BDE17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7</a:t>
            </a:fld>
            <a:r>
              <a:rPr lang="de-DE" dirty="0"/>
              <a:t>/10</a:t>
            </a:r>
          </a:p>
        </p:txBody>
      </p:sp>
      <p:pic>
        <p:nvPicPr>
          <p:cNvPr id="19" name="Picture 2" descr="Triff – neue fische - in unserem Orientierungskurs">
            <a:extLst>
              <a:ext uri="{FF2B5EF4-FFF2-40B4-BE49-F238E27FC236}">
                <a16:creationId xmlns:a16="http://schemas.microsoft.com/office/drawing/2014/main" id="{AF29B856-80B5-FA8A-6466-39B5D7CE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bout us — Laika">
            <a:extLst>
              <a:ext uri="{FF2B5EF4-FFF2-40B4-BE49-F238E27FC236}">
                <a16:creationId xmlns:a16="http://schemas.microsoft.com/office/drawing/2014/main" id="{D2302B63-CFFF-217A-2658-221DDB86D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54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7402-CE37-9246-D6F2-4D5D60A2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CA3C2E6-7218-6151-9EDA-D49DF880F61A}"/>
              </a:ext>
            </a:extLst>
          </p:cNvPr>
          <p:cNvGrpSpPr/>
          <p:nvPr/>
        </p:nvGrpSpPr>
        <p:grpSpPr>
          <a:xfrm>
            <a:off x="109870" y="1353657"/>
            <a:ext cx="8867911" cy="3726862"/>
            <a:chOff x="103205" y="1400535"/>
            <a:chExt cx="7974957" cy="3449257"/>
          </a:xfrm>
        </p:grpSpPr>
        <p:pic>
          <p:nvPicPr>
            <p:cNvPr id="16" name="Grafik 15" descr="Ein Bild, das Karte, Text, Atlas enthält.&#10;&#10;KI-generierte Inhalte können fehlerhaft sein.">
              <a:extLst>
                <a:ext uri="{FF2B5EF4-FFF2-40B4-BE49-F238E27FC236}">
                  <a16:creationId xmlns:a16="http://schemas.microsoft.com/office/drawing/2014/main" id="{C2F2926D-E175-D345-B553-1816E4F2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438" t="11639" r="7143" b="15456"/>
            <a:stretch>
              <a:fillRect/>
            </a:stretch>
          </p:blipFill>
          <p:spPr>
            <a:xfrm>
              <a:off x="103205" y="1400535"/>
              <a:ext cx="7974957" cy="3449257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A7D1817-43EC-FFD4-C32B-2071E15FD084}"/>
                </a:ext>
              </a:extLst>
            </p:cNvPr>
            <p:cNvSpPr txBox="1"/>
            <p:nvPr/>
          </p:nvSpPr>
          <p:spPr>
            <a:xfrm>
              <a:off x="3434224" y="1645697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7C3CA2E-90A5-00EB-76EC-90CA40ABF467}"/>
                </a:ext>
              </a:extLst>
            </p:cNvPr>
            <p:cNvSpPr txBox="1"/>
            <p:nvPr/>
          </p:nvSpPr>
          <p:spPr>
            <a:xfrm>
              <a:off x="3508492" y="2654624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6881EE0-DBD5-0C6D-EC20-044BE21CA4C2}"/>
                </a:ext>
              </a:extLst>
            </p:cNvPr>
            <p:cNvSpPr txBox="1"/>
            <p:nvPr/>
          </p:nvSpPr>
          <p:spPr>
            <a:xfrm>
              <a:off x="4718582" y="2663948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0262569-71E4-F3E7-2265-F05A3FE8967B}"/>
                </a:ext>
              </a:extLst>
            </p:cNvPr>
            <p:cNvSpPr txBox="1"/>
            <p:nvPr/>
          </p:nvSpPr>
          <p:spPr>
            <a:xfrm>
              <a:off x="3146219" y="1800995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B5FC4E40-0A5B-36DE-E958-F5227F1CC950}"/>
                </a:ext>
              </a:extLst>
            </p:cNvPr>
            <p:cNvSpPr txBox="1"/>
            <p:nvPr/>
          </p:nvSpPr>
          <p:spPr>
            <a:xfrm>
              <a:off x="3819642" y="3582931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BCBBE29-2A41-EE1E-3E3C-418F82FB3358}"/>
                </a:ext>
              </a:extLst>
            </p:cNvPr>
            <p:cNvSpPr txBox="1"/>
            <p:nvPr/>
          </p:nvSpPr>
          <p:spPr>
            <a:xfrm>
              <a:off x="4113537" y="2316070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B2281A4-6132-FC30-71BA-E043840E1B57}"/>
                </a:ext>
              </a:extLst>
            </p:cNvPr>
            <p:cNvSpPr txBox="1"/>
            <p:nvPr/>
          </p:nvSpPr>
          <p:spPr>
            <a:xfrm>
              <a:off x="3842496" y="3967228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7A1E9FA-B9DD-23D9-A316-6C014C24DDE8}"/>
                </a:ext>
              </a:extLst>
            </p:cNvPr>
            <p:cNvSpPr txBox="1"/>
            <p:nvPr/>
          </p:nvSpPr>
          <p:spPr>
            <a:xfrm>
              <a:off x="2737814" y="3244377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D641F57-A620-4673-A1E5-004F9F43E493}"/>
                </a:ext>
              </a:extLst>
            </p:cNvPr>
            <p:cNvSpPr txBox="1"/>
            <p:nvPr/>
          </p:nvSpPr>
          <p:spPr>
            <a:xfrm>
              <a:off x="3074559" y="2574004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D7F970-880E-228B-D07A-26B99F3DD828}"/>
                </a:ext>
              </a:extLst>
            </p:cNvPr>
            <p:cNvSpPr txBox="1"/>
            <p:nvPr/>
          </p:nvSpPr>
          <p:spPr>
            <a:xfrm>
              <a:off x="4447541" y="4317438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08DB8FCF-F508-20EC-27F3-E4AD4B7B652D}"/>
                </a:ext>
              </a:extLst>
            </p:cNvPr>
            <p:cNvSpPr txBox="1"/>
            <p:nvPr/>
          </p:nvSpPr>
          <p:spPr>
            <a:xfrm>
              <a:off x="3074558" y="2080152"/>
              <a:ext cx="54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DA24790-1FD4-7BC5-C8B7-914EF892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66" y="146990"/>
            <a:ext cx="11801865" cy="770204"/>
          </a:xfrm>
        </p:spPr>
        <p:txBody>
          <a:bodyPr>
            <a:no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 2: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accumulated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council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b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A8DB755-7908-D0A7-76B3-143AC196309F}"/>
              </a:ext>
            </a:extLst>
          </p:cNvPr>
          <p:cNvSpPr txBox="1"/>
          <p:nvPr/>
        </p:nvSpPr>
        <p:spPr>
          <a:xfrm>
            <a:off x="195066" y="750405"/>
            <a:ext cx="4435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Up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120,000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dollars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443E771-218C-709B-6074-79A91F5B85F2}"/>
              </a:ext>
            </a:extLst>
          </p:cNvPr>
          <p:cNvSpPr txBox="1"/>
          <p:nvPr/>
        </p:nvSpPr>
        <p:spPr>
          <a:xfrm>
            <a:off x="267706" y="1439863"/>
            <a:ext cx="314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King County Council </a:t>
            </a:r>
            <a:r>
              <a:rPr lang="de-DE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Districts</a:t>
            </a:r>
            <a:endParaRPr lang="de-DE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F9811B7-B509-8813-7DEC-405AEE881F23}"/>
              </a:ext>
            </a:extLst>
          </p:cNvPr>
          <p:cNvSpPr txBox="1"/>
          <p:nvPr/>
        </p:nvSpPr>
        <p:spPr>
          <a:xfrm>
            <a:off x="267706" y="5229851"/>
            <a:ext cx="5642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accumulation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5, 7, and 8</a:t>
            </a:r>
          </a:p>
          <a:p>
            <a:pPr marL="285750" indent="-285750">
              <a:buFont typeface="Wingdings" pitchFamily="2" charset="2"/>
              <a:buChar char="à"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2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oliennummernplatzhalter 22">
            <a:extLst>
              <a:ext uri="{FF2B5EF4-FFF2-40B4-BE49-F238E27FC236}">
                <a16:creationId xmlns:a16="http://schemas.microsoft.com/office/drawing/2014/main" id="{BB291B57-EA06-C913-AA03-263BB421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8</a:t>
            </a:fld>
            <a:r>
              <a:rPr lang="de-DE" dirty="0"/>
              <a:t>/10</a:t>
            </a:r>
          </a:p>
        </p:txBody>
      </p:sp>
      <p:pic>
        <p:nvPicPr>
          <p:cNvPr id="37" name="Picture 2" descr="Triff – neue fische - in unserem Orientierungskurs">
            <a:extLst>
              <a:ext uri="{FF2B5EF4-FFF2-40B4-BE49-F238E27FC236}">
                <a16:creationId xmlns:a16="http://schemas.microsoft.com/office/drawing/2014/main" id="{9C99BEE3-7F6A-C96E-6E19-7B73CFB6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About us — Laika">
            <a:extLst>
              <a:ext uri="{FF2B5EF4-FFF2-40B4-BE49-F238E27FC236}">
                <a16:creationId xmlns:a16="http://schemas.microsoft.com/office/drawing/2014/main" id="{8244AA97-34C7-4C48-0EE8-FAFCFE0BF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2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3568-E2EF-E1B3-0F37-71028270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5C17A-41FC-EF55-9B80-898F7EEC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3" y="236641"/>
            <a:ext cx="11996933" cy="770204"/>
          </a:xfrm>
        </p:spPr>
        <p:txBody>
          <a:bodyPr>
            <a:no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Hypothesis 3: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expensive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wo a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F1C731-F2A0-DA72-9600-4AC86EB8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3" y="1128716"/>
            <a:ext cx="5872995" cy="4812887"/>
          </a:xfrm>
          <a:prstGeom prst="rect">
            <a:avLst/>
          </a:prstGeom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F2EE6618-84E2-9BA4-C1F9-3D440D8A8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21881"/>
              </p:ext>
            </p:extLst>
          </p:nvPr>
        </p:nvGraphicFramePr>
        <p:xfrm>
          <a:off x="5970528" y="1655178"/>
          <a:ext cx="622147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052">
                  <a:extLst>
                    <a:ext uri="{9D8B030D-6E8A-4147-A177-3AD203B41FA5}">
                      <a16:colId xmlns:a16="http://schemas.microsoft.com/office/drawing/2014/main" val="3676821027"/>
                    </a:ext>
                  </a:extLst>
                </a:gridCol>
                <a:gridCol w="902772">
                  <a:extLst>
                    <a:ext uri="{9D8B030D-6E8A-4147-A177-3AD203B41FA5}">
                      <a16:colId xmlns:a16="http://schemas.microsoft.com/office/drawing/2014/main" val="1385176561"/>
                    </a:ext>
                  </a:extLst>
                </a:gridCol>
                <a:gridCol w="1036912">
                  <a:extLst>
                    <a:ext uri="{9D8B030D-6E8A-4147-A177-3AD203B41FA5}">
                      <a16:colId xmlns:a16="http://schemas.microsoft.com/office/drawing/2014/main" val="2010545993"/>
                    </a:ext>
                  </a:extLst>
                </a:gridCol>
                <a:gridCol w="1036912">
                  <a:extLst>
                    <a:ext uri="{9D8B030D-6E8A-4147-A177-3AD203B41FA5}">
                      <a16:colId xmlns:a16="http://schemas.microsoft.com/office/drawing/2014/main" val="2118042589"/>
                    </a:ext>
                  </a:extLst>
                </a:gridCol>
                <a:gridCol w="1036912">
                  <a:extLst>
                    <a:ext uri="{9D8B030D-6E8A-4147-A177-3AD203B41FA5}">
                      <a16:colId xmlns:a16="http://schemas.microsoft.com/office/drawing/2014/main" val="547259042"/>
                    </a:ext>
                  </a:extLst>
                </a:gridCol>
                <a:gridCol w="1036912">
                  <a:extLst>
                    <a:ext uri="{9D8B030D-6E8A-4147-A177-3AD203B41FA5}">
                      <a16:colId xmlns:a16="http://schemas.microsoft.com/office/drawing/2014/main" val="485616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Waterfront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Std.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</a:t>
                      </a:r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965373"/>
                  </a:ext>
                </a:extLst>
              </a:tr>
              <a:tr h="243179"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61402"/>
                  </a:ext>
                </a:extLst>
              </a:tr>
              <a:tr h="243179">
                <a:tc>
                  <a:txBody>
                    <a:bodyPr/>
                    <a:lstStyle/>
                    <a:p>
                      <a:r>
                        <a:rPr lang="de-DE" sz="140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de-DE" sz="140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7.060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672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76057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AF6E12C-51BB-85FE-DE29-2BF5E2A6AA59}"/>
              </a:ext>
            </a:extLst>
          </p:cNvPr>
          <p:cNvSpPr txBox="1"/>
          <p:nvPr/>
        </p:nvSpPr>
        <p:spPr>
          <a:xfrm>
            <a:off x="5970528" y="3309400"/>
            <a:ext cx="612393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3x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waterfront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3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oliennummernplatzhalter 22">
            <a:extLst>
              <a:ext uri="{FF2B5EF4-FFF2-40B4-BE49-F238E27FC236}">
                <a16:creationId xmlns:a16="http://schemas.microsoft.com/office/drawing/2014/main" id="{D1AE5B36-06A7-230A-5193-F8F26B3F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750" y="6375916"/>
            <a:ext cx="2743200" cy="365125"/>
          </a:xfrm>
        </p:spPr>
        <p:txBody>
          <a:bodyPr/>
          <a:lstStyle/>
          <a:p>
            <a:fld id="{A6857D8C-85A1-A94D-B91A-4E7148FA21D3}" type="slidenum">
              <a:rPr lang="de-DE" smtClean="0"/>
              <a:t>9</a:t>
            </a:fld>
            <a:r>
              <a:rPr lang="de-DE" dirty="0"/>
              <a:t>/10</a:t>
            </a:r>
          </a:p>
        </p:txBody>
      </p:sp>
      <p:pic>
        <p:nvPicPr>
          <p:cNvPr id="18" name="Picture 2" descr="Triff – neue fische - in unserem Orientierungskurs">
            <a:extLst>
              <a:ext uri="{FF2B5EF4-FFF2-40B4-BE49-F238E27FC236}">
                <a16:creationId xmlns:a16="http://schemas.microsoft.com/office/drawing/2014/main" id="{75DE4AAB-3DB7-A497-6797-096CB041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0" y="6325546"/>
            <a:ext cx="1785088" cy="4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bout us — Laika">
            <a:extLst>
              <a:ext uri="{FF2B5EF4-FFF2-40B4-BE49-F238E27FC236}">
                <a16:creationId xmlns:a16="http://schemas.microsoft.com/office/drawing/2014/main" id="{4759F753-60A5-7EA8-496A-C9568A30F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31269" r="8092" b="35175"/>
          <a:stretch>
            <a:fillRect/>
          </a:stretch>
        </p:blipFill>
        <p:spPr bwMode="auto">
          <a:xfrm>
            <a:off x="2013995" y="6153144"/>
            <a:ext cx="1551008" cy="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5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1909</Words>
  <Application>Microsoft Macintosh PowerPoint</Application>
  <PresentationFormat>Breitbild</PresentationFormat>
  <Paragraphs>460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Wingdings</vt:lpstr>
      <vt:lpstr>Office</vt:lpstr>
      <vt:lpstr>PowerPoint-Präsentation</vt:lpstr>
      <vt:lpstr>- Invest in poor neighborhood  - Buying &amp; selling  - Costs back + little profit  - Socially responsible </vt:lpstr>
      <vt:lpstr>PowerPoint-Präsentation</vt:lpstr>
      <vt:lpstr>PowerPoint-Präsentation</vt:lpstr>
      <vt:lpstr>Hypothesis 1: The lower the grade and condition, the cheaper the house Price distribution of conditions 1-5 </vt:lpstr>
      <vt:lpstr>Hypothesis 1: The lower the grade and condition, the cheaper the house Price distribution of grade 3-13 </vt:lpstr>
      <vt:lpstr>PowerPoint-Präsentation</vt:lpstr>
      <vt:lpstr>Hypothesis 2: Cheap houses are accumulated in a specific council district </vt:lpstr>
      <vt:lpstr>Hypothesis 3: Houses at the waterfront are more expensive compared to houses wo a waterfront </vt:lpstr>
      <vt:lpstr>Recommendations for houses</vt:lpstr>
      <vt:lpstr>Recommendations for affordable houses</vt:lpstr>
      <vt:lpstr>PowerPoint-Präsentation</vt:lpstr>
      <vt:lpstr>EDA project  Isabell Durieux  </vt:lpstr>
      <vt:lpstr>PowerPoint-Präsentation</vt:lpstr>
      <vt:lpstr>- Invest in poor neighborhood  - Buying &amp; selling  - Costs back + little profit  - Socially responsible </vt:lpstr>
      <vt:lpstr>Data introduction  condition, grade, price, waterfront </vt:lpstr>
      <vt:lpstr>PowerPoint-Präsentation</vt:lpstr>
      <vt:lpstr>PowerPoint-Präsentation</vt:lpstr>
      <vt:lpstr>1. Hypothesis: The lower the grade and condition, the cheaper the house Price distribution of conditions 1-5 </vt:lpstr>
      <vt:lpstr>1. Hypotheses: The lower the grade and condition, the cheaper the houses Price distribution of grades 3-13 </vt:lpstr>
      <vt:lpstr>1. Hypotheses: The lower the grade and condition, the cheaper the houses Price distribution of grades 3-13 </vt:lpstr>
      <vt:lpstr>Hypothesis 2: Cheap houses are accumulated in a specific council district </vt:lpstr>
      <vt:lpstr>3. Hypotheses: Cheap houses are accumulated in a specific area (clustered together)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isabell.durieux@gmail.com</dc:creator>
  <cp:lastModifiedBy>isabell.durieux@gmail.com</cp:lastModifiedBy>
  <cp:revision>12</cp:revision>
  <dcterms:created xsi:type="dcterms:W3CDTF">2026-02-17T11:01:52Z</dcterms:created>
  <dcterms:modified xsi:type="dcterms:W3CDTF">2026-02-19T15:59:04Z</dcterms:modified>
</cp:coreProperties>
</file>